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  <p:sldMasterId id="2147483708" r:id="rId5"/>
    <p:sldMasterId id="2147483686" r:id="rId6"/>
    <p:sldMasterId id="2147483694" r:id="rId7"/>
    <p:sldMasterId id="2147483702" r:id="rId8"/>
  </p:sldMasterIdLst>
  <p:notesMasterIdLst>
    <p:notesMasterId r:id="rId32"/>
  </p:notesMasterIdLst>
  <p:handoutMasterIdLst>
    <p:handoutMasterId r:id="rId33"/>
  </p:handoutMasterIdLst>
  <p:sldIdLst>
    <p:sldId id="504" r:id="rId9"/>
    <p:sldId id="4796" r:id="rId10"/>
    <p:sldId id="334" r:id="rId11"/>
    <p:sldId id="383" r:id="rId12"/>
    <p:sldId id="496" r:id="rId13"/>
    <p:sldId id="4795" r:id="rId14"/>
    <p:sldId id="511" r:id="rId15"/>
    <p:sldId id="344" r:id="rId16"/>
    <p:sldId id="512" r:id="rId17"/>
    <p:sldId id="363" r:id="rId18"/>
    <p:sldId id="4792" r:id="rId19"/>
    <p:sldId id="509" r:id="rId20"/>
    <p:sldId id="4793" r:id="rId21"/>
    <p:sldId id="514" r:id="rId22"/>
    <p:sldId id="4790" r:id="rId23"/>
    <p:sldId id="4794" r:id="rId24"/>
    <p:sldId id="515" r:id="rId25"/>
    <p:sldId id="516" r:id="rId26"/>
    <p:sldId id="506" r:id="rId27"/>
    <p:sldId id="518" r:id="rId28"/>
    <p:sldId id="519" r:id="rId29"/>
    <p:sldId id="498" r:id="rId30"/>
    <p:sldId id="517" r:id="rId31"/>
  </p:sldIdLst>
  <p:sldSz cx="12192000" cy="6858000"/>
  <p:notesSz cx="6858000" cy="9313863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8A6D9CD7-BF4D-4634-8194-775C8ABB460A}">
          <p14:sldIdLst>
            <p14:sldId id="504"/>
            <p14:sldId id="4796"/>
            <p14:sldId id="334"/>
            <p14:sldId id="383"/>
            <p14:sldId id="496"/>
            <p14:sldId id="4795"/>
            <p14:sldId id="511"/>
            <p14:sldId id="344"/>
            <p14:sldId id="512"/>
            <p14:sldId id="363"/>
            <p14:sldId id="4792"/>
            <p14:sldId id="509"/>
            <p14:sldId id="4793"/>
            <p14:sldId id="514"/>
            <p14:sldId id="4790"/>
            <p14:sldId id="4794"/>
            <p14:sldId id="515"/>
            <p14:sldId id="516"/>
            <p14:sldId id="506"/>
            <p14:sldId id="518"/>
            <p14:sldId id="519"/>
            <p14:sldId id="498"/>
            <p14:sldId id="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4" orient="horz" pos="3853" userDrawn="1">
          <p15:clr>
            <a:srgbClr val="A4A3A4"/>
          </p15:clr>
        </p15:guide>
        <p15:guide id="5" pos="279" userDrawn="1">
          <p15:clr>
            <a:srgbClr val="A4A3A4"/>
          </p15:clr>
        </p15:guide>
        <p15:guide id="6" pos="7408" userDrawn="1">
          <p15:clr>
            <a:srgbClr val="A4A3A4"/>
          </p15:clr>
        </p15:guide>
        <p15:guide id="7" orient="horz" pos="480" userDrawn="1">
          <p15:clr>
            <a:srgbClr val="A4A3A4"/>
          </p15:clr>
        </p15:guide>
        <p15:guide id="8" orient="horz" pos="4040" userDrawn="1">
          <p15:clr>
            <a:srgbClr val="A4A3A4"/>
          </p15:clr>
        </p15:guide>
        <p15:guide id="9" orient="horz" pos="1225" userDrawn="1">
          <p15:clr>
            <a:srgbClr val="A4A3A4"/>
          </p15:clr>
        </p15:guide>
        <p15:guide id="10" orient="horz" pos="1425" userDrawn="1">
          <p15:clr>
            <a:srgbClr val="A4A3A4"/>
          </p15:clr>
        </p15:guide>
        <p15:guide id="11" orient="horz" pos="1040" userDrawn="1">
          <p15:clr>
            <a:srgbClr val="A4A3A4"/>
          </p15:clr>
        </p15:guide>
        <p15:guide id="12" orient="horz" pos="731" userDrawn="1">
          <p15:clr>
            <a:srgbClr val="A4A3A4"/>
          </p15:clr>
        </p15:guide>
        <p15:guide id="13" pos="355" userDrawn="1">
          <p15:clr>
            <a:srgbClr val="A4A3A4"/>
          </p15:clr>
        </p15:guide>
        <p15:guide id="14" pos="7339" userDrawn="1">
          <p15:clr>
            <a:srgbClr val="A4A3A4"/>
          </p15:clr>
        </p15:guide>
        <p15:guide id="15" pos="8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BF7F76-9D13-10C0-B562-A70DB203280C}" name="Kawar, Jennifer" initials="KJ" userId="S::jkawar@nff.org::53600a4b-6a29-4220-bee2-3970c68e2601" providerId="AD"/>
  <p188:author id="{5AD705EF-6531-D8C6-96FD-C8196D96D61A}" name="Fortune, Dominique" initials="DF" userId="S::dfortune@nff.org::11cb5d08-f1d3-48d1-aaa5-3cdd72feb3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ee, Christopher" initials="LC" lastIdx="19" clrIdx="0"/>
  <p:cmAuthor id="2" name="Lisee, Christopher" initials="L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813"/>
    <a:srgbClr val="DFE2E5"/>
    <a:srgbClr val="4A78B1"/>
    <a:srgbClr val="5C6F7C"/>
    <a:srgbClr val="F6F7F8"/>
    <a:srgbClr val="F4E1FF"/>
    <a:srgbClr val="FF9393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980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5120"/>
        <p:guide orient="horz" pos="3853"/>
        <p:guide pos="279"/>
        <p:guide pos="7408"/>
        <p:guide orient="horz" pos="480"/>
        <p:guide orient="horz" pos="4040"/>
        <p:guide orient="horz" pos="1225"/>
        <p:guide orient="horz" pos="1425"/>
        <p:guide orient="horz" pos="1040"/>
        <p:guide orient="horz" pos="731"/>
        <p:guide pos="355"/>
        <p:guide pos="7339"/>
        <p:guide pos="8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  <p:guide orient="horz" pos="29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E1D76-1C07-4B9A-9C0E-9F14C8175A20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346B03-60BA-42F3-8322-DBEB623DAC7B}">
      <dgm:prSet phldrT="[Text]"/>
      <dgm:spPr/>
      <dgm:t>
        <a:bodyPr/>
        <a:lstStyle/>
        <a:p>
          <a:r>
            <a:rPr lang="en-US">
              <a:latin typeface="Arial"/>
            </a:rPr>
            <a:t>Investor</a:t>
          </a:r>
          <a:endParaRPr lang="en-US"/>
        </a:p>
      </dgm:t>
    </dgm:pt>
    <dgm:pt modelId="{7ED761BB-8939-4CBA-A2B8-9DC65A559E86}" type="parTrans" cxnId="{DDD0A72B-FABE-402E-B237-C6F8E8EC36FF}">
      <dgm:prSet/>
      <dgm:spPr/>
      <dgm:t>
        <a:bodyPr/>
        <a:lstStyle/>
        <a:p>
          <a:endParaRPr lang="en-US"/>
        </a:p>
      </dgm:t>
    </dgm:pt>
    <dgm:pt modelId="{2A250249-C140-4C60-9E9B-1E002786AE54}" type="sibTrans" cxnId="{DDD0A72B-FABE-402E-B237-C6F8E8EC36F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5CF9686D-F1AC-4B69-8D9A-E472D6167C6B}">
      <dgm:prSet phldrT="[Text]"/>
      <dgm:spPr/>
      <dgm:t>
        <a:bodyPr/>
        <a:lstStyle/>
        <a:p>
          <a:r>
            <a:rPr lang="en-US"/>
            <a:t>Financial </a:t>
          </a:r>
          <a:r>
            <a:rPr lang="en-US">
              <a:latin typeface="Arial"/>
            </a:rPr>
            <a:t>Educator</a:t>
          </a:r>
          <a:endParaRPr lang="en-US"/>
        </a:p>
      </dgm:t>
    </dgm:pt>
    <dgm:pt modelId="{62FF652C-BD31-459D-A6A9-DB84D120CEF1}" type="parTrans" cxnId="{738C6D5B-9BDD-49E3-8651-D6AC7B9F42B1}">
      <dgm:prSet/>
      <dgm:spPr/>
      <dgm:t>
        <a:bodyPr/>
        <a:lstStyle/>
        <a:p>
          <a:endParaRPr lang="en-US"/>
        </a:p>
      </dgm:t>
    </dgm:pt>
    <dgm:pt modelId="{7F7E3A05-4C83-45B7-AB88-F973D8852537}" type="sibTrans" cxnId="{738C6D5B-9BDD-49E3-8651-D6AC7B9F42B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en-US"/>
        </a:p>
      </dgm:t>
    </dgm:pt>
    <dgm:pt modelId="{2CF43B21-4162-48D9-8F2F-634E2166726D}">
      <dgm:prSet phldrT="[Text]"/>
      <dgm:spPr/>
      <dgm:t>
        <a:bodyPr/>
        <a:lstStyle/>
        <a:p>
          <a:r>
            <a:rPr lang="en-US"/>
            <a:t>Trusted </a:t>
          </a:r>
          <a:r>
            <a:rPr lang="en-US">
              <a:latin typeface="Arial"/>
            </a:rPr>
            <a:t>Partner</a:t>
          </a:r>
          <a:endParaRPr lang="en-US"/>
        </a:p>
      </dgm:t>
    </dgm:pt>
    <dgm:pt modelId="{BD417FE4-06B0-4C0E-960F-AA00FA0F6150}" type="parTrans" cxnId="{07F00BDE-CF78-4E6D-91DE-4B5AC5EC02CA}">
      <dgm:prSet/>
      <dgm:spPr/>
      <dgm:t>
        <a:bodyPr/>
        <a:lstStyle/>
        <a:p>
          <a:endParaRPr lang="en-US"/>
        </a:p>
      </dgm:t>
    </dgm:pt>
    <dgm:pt modelId="{EE8F44EA-BA0E-44B4-813D-7A34F01A7E01}" type="sibTrans" cxnId="{07F00BDE-CF78-4E6D-91DE-4B5AC5EC02C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n-US"/>
        </a:p>
      </dgm:t>
    </dgm:pt>
    <dgm:pt modelId="{9A62C50F-0507-44EF-87B2-818FA276BB78}">
      <dgm:prSet phldrT="[Text]"/>
      <dgm:spPr/>
      <dgm:t>
        <a:bodyPr/>
        <a:lstStyle/>
        <a:p>
          <a:r>
            <a:rPr lang="en-US">
              <a:latin typeface="Arial"/>
            </a:rPr>
            <a:t>Advocate</a:t>
          </a:r>
          <a:endParaRPr lang="en-US"/>
        </a:p>
      </dgm:t>
    </dgm:pt>
    <dgm:pt modelId="{03C10D25-1DAA-4CCE-A003-177133552C9B}" type="parTrans" cxnId="{CB8D123A-7C76-4157-AF02-096C2C3774A5}">
      <dgm:prSet/>
      <dgm:spPr/>
      <dgm:t>
        <a:bodyPr/>
        <a:lstStyle/>
        <a:p>
          <a:endParaRPr lang="en-US"/>
        </a:p>
      </dgm:t>
    </dgm:pt>
    <dgm:pt modelId="{978C5D30-21AF-4F83-B671-B40E5FC17F43}" type="sibTrans" cxnId="{CB8D123A-7C76-4157-AF02-096C2C3774A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5860CE3C-1141-49C2-9500-931A3A9402A5}" type="pres">
      <dgm:prSet presAssocID="{6B8E1D76-1C07-4B9A-9C0E-9F14C8175A20}" presName="Name0" presStyleCnt="0">
        <dgm:presLayoutVars>
          <dgm:chMax val="21"/>
          <dgm:chPref val="21"/>
        </dgm:presLayoutVars>
      </dgm:prSet>
      <dgm:spPr/>
    </dgm:pt>
    <dgm:pt modelId="{716BE5AE-484A-43F7-AC6D-0E18BDEB6E13}" type="pres">
      <dgm:prSet presAssocID="{4F346B03-60BA-42F3-8322-DBEB623DAC7B}" presName="text1" presStyleCnt="0"/>
      <dgm:spPr/>
    </dgm:pt>
    <dgm:pt modelId="{163D68AF-3810-4731-A2CE-48BA9D6E7DB0}" type="pres">
      <dgm:prSet presAssocID="{4F346B03-60BA-42F3-8322-DBEB623DAC7B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6B4F4B9-B73B-4057-AD3A-2C8F56BBB83F}" type="pres">
      <dgm:prSet presAssocID="{4F346B03-60BA-42F3-8322-DBEB623DAC7B}" presName="textaccent1" presStyleCnt="0"/>
      <dgm:spPr/>
    </dgm:pt>
    <dgm:pt modelId="{9BE81077-217F-487B-941E-AF7931D7A59C}" type="pres">
      <dgm:prSet presAssocID="{4F346B03-60BA-42F3-8322-DBEB623DAC7B}" presName="accentRepeatNode" presStyleLbl="solidAlignAcc1" presStyleIdx="0" presStyleCnt="8"/>
      <dgm:spPr/>
    </dgm:pt>
    <dgm:pt modelId="{1B1A504D-2B2C-435D-BE4E-8910B10581FE}" type="pres">
      <dgm:prSet presAssocID="{2A250249-C140-4C60-9E9B-1E002786AE54}" presName="image1" presStyleCnt="0"/>
      <dgm:spPr/>
    </dgm:pt>
    <dgm:pt modelId="{9845D460-E4CA-4FE1-B3A4-144AD11C5A15}" type="pres">
      <dgm:prSet presAssocID="{2A250249-C140-4C60-9E9B-1E002786AE54}" presName="imageRepeatNode" presStyleLbl="alignAcc1" presStyleIdx="0" presStyleCnt="4" custLinFactNeighborY="-1893"/>
      <dgm:spPr/>
    </dgm:pt>
    <dgm:pt modelId="{175BB58B-65E6-4CC8-9207-CD03FF9800F3}" type="pres">
      <dgm:prSet presAssocID="{2A250249-C140-4C60-9E9B-1E002786AE54}" presName="imageaccent1" presStyleCnt="0"/>
      <dgm:spPr/>
    </dgm:pt>
    <dgm:pt modelId="{8A8BBB30-F38D-4091-BD78-657536F2A0B7}" type="pres">
      <dgm:prSet presAssocID="{2A250249-C140-4C60-9E9B-1E002786AE54}" presName="accentRepeatNode" presStyleLbl="solidAlignAcc1" presStyleIdx="1" presStyleCnt="8"/>
      <dgm:spPr/>
    </dgm:pt>
    <dgm:pt modelId="{953CF3CC-E789-40FF-8720-0212D47154FF}" type="pres">
      <dgm:prSet presAssocID="{5CF9686D-F1AC-4B69-8D9A-E472D6167C6B}" presName="text2" presStyleCnt="0"/>
      <dgm:spPr/>
    </dgm:pt>
    <dgm:pt modelId="{7DCA7E00-9575-4F15-9997-27D8E26B18B0}" type="pres">
      <dgm:prSet presAssocID="{5CF9686D-F1AC-4B69-8D9A-E472D6167C6B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5CFBAD1-7CD4-43DF-8686-D640AFA33FA8}" type="pres">
      <dgm:prSet presAssocID="{5CF9686D-F1AC-4B69-8D9A-E472D6167C6B}" presName="textaccent2" presStyleCnt="0"/>
      <dgm:spPr/>
    </dgm:pt>
    <dgm:pt modelId="{879D05C1-7ADE-4334-87A3-AC8AD76F46BC}" type="pres">
      <dgm:prSet presAssocID="{5CF9686D-F1AC-4B69-8D9A-E472D6167C6B}" presName="accentRepeatNode" presStyleLbl="solidAlignAcc1" presStyleIdx="2" presStyleCnt="8"/>
      <dgm:spPr/>
    </dgm:pt>
    <dgm:pt modelId="{2F33A88F-C966-441E-9559-3EE5E7D74DA0}" type="pres">
      <dgm:prSet presAssocID="{7F7E3A05-4C83-45B7-AB88-F973D8852537}" presName="image2" presStyleCnt="0"/>
      <dgm:spPr/>
    </dgm:pt>
    <dgm:pt modelId="{DBA4C65A-DD5D-42EA-A2F5-DF950F27159F}" type="pres">
      <dgm:prSet presAssocID="{7F7E3A05-4C83-45B7-AB88-F973D8852537}" presName="imageRepeatNode" presStyleLbl="alignAcc1" presStyleIdx="1" presStyleCnt="4"/>
      <dgm:spPr/>
    </dgm:pt>
    <dgm:pt modelId="{FD1A5BB9-424C-47D1-9314-ED505415103B}" type="pres">
      <dgm:prSet presAssocID="{7F7E3A05-4C83-45B7-AB88-F973D8852537}" presName="imageaccent2" presStyleCnt="0"/>
      <dgm:spPr/>
    </dgm:pt>
    <dgm:pt modelId="{E7E788DC-F6E1-474F-9CC7-686D376A81F3}" type="pres">
      <dgm:prSet presAssocID="{7F7E3A05-4C83-45B7-AB88-F973D8852537}" presName="accentRepeatNode" presStyleLbl="solidAlignAcc1" presStyleIdx="3" presStyleCnt="8"/>
      <dgm:spPr/>
    </dgm:pt>
    <dgm:pt modelId="{2FFFA1B9-D555-4A22-B521-3D8C60E5E72B}" type="pres">
      <dgm:prSet presAssocID="{2CF43B21-4162-48D9-8F2F-634E2166726D}" presName="text3" presStyleCnt="0"/>
      <dgm:spPr/>
    </dgm:pt>
    <dgm:pt modelId="{21D5C619-5223-45EC-B674-8E761297A1CE}" type="pres">
      <dgm:prSet presAssocID="{2CF43B21-4162-48D9-8F2F-634E2166726D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F0C7BD4-1A6B-4F07-9449-54E64CDB5C3B}" type="pres">
      <dgm:prSet presAssocID="{2CF43B21-4162-48D9-8F2F-634E2166726D}" presName="textaccent3" presStyleCnt="0"/>
      <dgm:spPr/>
    </dgm:pt>
    <dgm:pt modelId="{3F6EB4EA-DD6D-4B08-8809-63020FB470D3}" type="pres">
      <dgm:prSet presAssocID="{2CF43B21-4162-48D9-8F2F-634E2166726D}" presName="accentRepeatNode" presStyleLbl="solidAlignAcc1" presStyleIdx="4" presStyleCnt="8"/>
      <dgm:spPr/>
    </dgm:pt>
    <dgm:pt modelId="{101E715C-D4EA-44C1-9EDD-B06048798E56}" type="pres">
      <dgm:prSet presAssocID="{EE8F44EA-BA0E-44B4-813D-7A34F01A7E01}" presName="image3" presStyleCnt="0"/>
      <dgm:spPr/>
    </dgm:pt>
    <dgm:pt modelId="{E9493A7D-8AB7-48A8-90B9-C60574CACF45}" type="pres">
      <dgm:prSet presAssocID="{EE8F44EA-BA0E-44B4-813D-7A34F01A7E01}" presName="imageRepeatNode" presStyleLbl="alignAcc1" presStyleIdx="2" presStyleCnt="4"/>
      <dgm:spPr/>
    </dgm:pt>
    <dgm:pt modelId="{FAB40308-8477-4CC3-BC60-B1EB2E892D07}" type="pres">
      <dgm:prSet presAssocID="{EE8F44EA-BA0E-44B4-813D-7A34F01A7E01}" presName="imageaccent3" presStyleCnt="0"/>
      <dgm:spPr/>
    </dgm:pt>
    <dgm:pt modelId="{7BE7C431-28CC-4483-A4C5-B239D71EAE67}" type="pres">
      <dgm:prSet presAssocID="{EE8F44EA-BA0E-44B4-813D-7A34F01A7E01}" presName="accentRepeatNode" presStyleLbl="solidAlignAcc1" presStyleIdx="5" presStyleCnt="8"/>
      <dgm:spPr/>
    </dgm:pt>
    <dgm:pt modelId="{28C6C422-DEE4-4C59-B0CD-4E90F29E78D5}" type="pres">
      <dgm:prSet presAssocID="{9A62C50F-0507-44EF-87B2-818FA276BB78}" presName="text4" presStyleCnt="0"/>
      <dgm:spPr/>
    </dgm:pt>
    <dgm:pt modelId="{6DE4D2FC-8648-4FD8-8B61-9B9B6C86AE37}" type="pres">
      <dgm:prSet presAssocID="{9A62C50F-0507-44EF-87B2-818FA276BB78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1D63A61-8035-4C67-98BE-96C133B5DF78}" type="pres">
      <dgm:prSet presAssocID="{9A62C50F-0507-44EF-87B2-818FA276BB78}" presName="textaccent4" presStyleCnt="0"/>
      <dgm:spPr/>
    </dgm:pt>
    <dgm:pt modelId="{19084485-3817-4ACC-9911-D5B13775ACAB}" type="pres">
      <dgm:prSet presAssocID="{9A62C50F-0507-44EF-87B2-818FA276BB78}" presName="accentRepeatNode" presStyleLbl="solidAlignAcc1" presStyleIdx="6" presStyleCnt="8"/>
      <dgm:spPr/>
    </dgm:pt>
    <dgm:pt modelId="{A8E9BEEA-1F01-4B06-97F8-73C8305E0A47}" type="pres">
      <dgm:prSet presAssocID="{978C5D30-21AF-4F83-B671-B40E5FC17F43}" presName="image4" presStyleCnt="0"/>
      <dgm:spPr/>
    </dgm:pt>
    <dgm:pt modelId="{769A2AE5-930F-4F8E-B3E6-394132785A57}" type="pres">
      <dgm:prSet presAssocID="{978C5D30-21AF-4F83-B671-B40E5FC17F43}" presName="imageRepeatNode" presStyleLbl="alignAcc1" presStyleIdx="3" presStyleCnt="4"/>
      <dgm:spPr/>
    </dgm:pt>
    <dgm:pt modelId="{2AFB137A-FA45-44BA-B1D4-DB5C6DD7D35B}" type="pres">
      <dgm:prSet presAssocID="{978C5D30-21AF-4F83-B671-B40E5FC17F43}" presName="imageaccent4" presStyleCnt="0"/>
      <dgm:spPr/>
    </dgm:pt>
    <dgm:pt modelId="{864CC510-C139-4E09-89C0-E8C22B925D47}" type="pres">
      <dgm:prSet presAssocID="{978C5D30-21AF-4F83-B671-B40E5FC17F43}" presName="accentRepeatNode" presStyleLbl="solidAlignAcc1" presStyleIdx="7" presStyleCnt="8"/>
      <dgm:spPr/>
    </dgm:pt>
  </dgm:ptLst>
  <dgm:cxnLst>
    <dgm:cxn modelId="{C462C00C-CBDD-499A-862F-3272019B0F6A}" type="presOf" srcId="{6B8E1D76-1C07-4B9A-9C0E-9F14C8175A20}" destId="{5860CE3C-1141-49C2-9500-931A3A9402A5}" srcOrd="0" destOrd="0" presId="urn:microsoft.com/office/officeart/2008/layout/HexagonCluster"/>
    <dgm:cxn modelId="{1C99DC10-254A-4CCF-8E53-1A407EE74B72}" type="presOf" srcId="{9A62C50F-0507-44EF-87B2-818FA276BB78}" destId="{6DE4D2FC-8648-4FD8-8B61-9B9B6C86AE37}" srcOrd="0" destOrd="0" presId="urn:microsoft.com/office/officeart/2008/layout/HexagonCluster"/>
    <dgm:cxn modelId="{F3EAE313-43F8-40EB-9D53-C484B7928721}" type="presOf" srcId="{978C5D30-21AF-4F83-B671-B40E5FC17F43}" destId="{769A2AE5-930F-4F8E-B3E6-394132785A57}" srcOrd="0" destOrd="0" presId="urn:microsoft.com/office/officeart/2008/layout/HexagonCluster"/>
    <dgm:cxn modelId="{01A07426-741D-4A11-9FA0-5F5FF0495F0B}" type="presOf" srcId="{2A250249-C140-4C60-9E9B-1E002786AE54}" destId="{9845D460-E4CA-4FE1-B3A4-144AD11C5A15}" srcOrd="0" destOrd="0" presId="urn:microsoft.com/office/officeart/2008/layout/HexagonCluster"/>
    <dgm:cxn modelId="{DDD0A72B-FABE-402E-B237-C6F8E8EC36FF}" srcId="{6B8E1D76-1C07-4B9A-9C0E-9F14C8175A20}" destId="{4F346B03-60BA-42F3-8322-DBEB623DAC7B}" srcOrd="0" destOrd="0" parTransId="{7ED761BB-8939-4CBA-A2B8-9DC65A559E86}" sibTransId="{2A250249-C140-4C60-9E9B-1E002786AE54}"/>
    <dgm:cxn modelId="{CB8D123A-7C76-4157-AF02-096C2C3774A5}" srcId="{6B8E1D76-1C07-4B9A-9C0E-9F14C8175A20}" destId="{9A62C50F-0507-44EF-87B2-818FA276BB78}" srcOrd="3" destOrd="0" parTransId="{03C10D25-1DAA-4CCE-A003-177133552C9B}" sibTransId="{978C5D30-21AF-4F83-B671-B40E5FC17F43}"/>
    <dgm:cxn modelId="{738C6D5B-9BDD-49E3-8651-D6AC7B9F42B1}" srcId="{6B8E1D76-1C07-4B9A-9C0E-9F14C8175A20}" destId="{5CF9686D-F1AC-4B69-8D9A-E472D6167C6B}" srcOrd="1" destOrd="0" parTransId="{62FF652C-BD31-459D-A6A9-DB84D120CEF1}" sibTransId="{7F7E3A05-4C83-45B7-AB88-F973D8852537}"/>
    <dgm:cxn modelId="{42200168-E236-46C2-AEFC-03868D43C97E}" type="presOf" srcId="{EE8F44EA-BA0E-44B4-813D-7A34F01A7E01}" destId="{E9493A7D-8AB7-48A8-90B9-C60574CACF45}" srcOrd="0" destOrd="0" presId="urn:microsoft.com/office/officeart/2008/layout/HexagonCluster"/>
    <dgm:cxn modelId="{D8585572-2544-474F-B46E-8FD6DB544773}" type="presOf" srcId="{2CF43B21-4162-48D9-8F2F-634E2166726D}" destId="{21D5C619-5223-45EC-B674-8E761297A1CE}" srcOrd="0" destOrd="0" presId="urn:microsoft.com/office/officeart/2008/layout/HexagonCluster"/>
    <dgm:cxn modelId="{D0CD1486-3900-4A59-81C7-D9EE6281187D}" type="presOf" srcId="{5CF9686D-F1AC-4B69-8D9A-E472D6167C6B}" destId="{7DCA7E00-9575-4F15-9997-27D8E26B18B0}" srcOrd="0" destOrd="0" presId="urn:microsoft.com/office/officeart/2008/layout/HexagonCluster"/>
    <dgm:cxn modelId="{07F00BDE-CF78-4E6D-91DE-4B5AC5EC02CA}" srcId="{6B8E1D76-1C07-4B9A-9C0E-9F14C8175A20}" destId="{2CF43B21-4162-48D9-8F2F-634E2166726D}" srcOrd="2" destOrd="0" parTransId="{BD417FE4-06B0-4C0E-960F-AA00FA0F6150}" sibTransId="{EE8F44EA-BA0E-44B4-813D-7A34F01A7E01}"/>
    <dgm:cxn modelId="{D0DD16F8-D026-479E-99A6-70F3635ED566}" type="presOf" srcId="{7F7E3A05-4C83-45B7-AB88-F973D8852537}" destId="{DBA4C65A-DD5D-42EA-A2F5-DF950F27159F}" srcOrd="0" destOrd="0" presId="urn:microsoft.com/office/officeart/2008/layout/HexagonCluster"/>
    <dgm:cxn modelId="{81580CFF-3F57-4605-AA3C-21FE62FBDF7A}" type="presOf" srcId="{4F346B03-60BA-42F3-8322-DBEB623DAC7B}" destId="{163D68AF-3810-4731-A2CE-48BA9D6E7DB0}" srcOrd="0" destOrd="0" presId="urn:microsoft.com/office/officeart/2008/layout/HexagonCluster"/>
    <dgm:cxn modelId="{14F484BC-2327-47C3-B139-9E725C271125}" type="presParOf" srcId="{5860CE3C-1141-49C2-9500-931A3A9402A5}" destId="{716BE5AE-484A-43F7-AC6D-0E18BDEB6E13}" srcOrd="0" destOrd="0" presId="urn:microsoft.com/office/officeart/2008/layout/HexagonCluster"/>
    <dgm:cxn modelId="{35A01772-5333-44D4-A7EF-8E05B10DABC7}" type="presParOf" srcId="{716BE5AE-484A-43F7-AC6D-0E18BDEB6E13}" destId="{163D68AF-3810-4731-A2CE-48BA9D6E7DB0}" srcOrd="0" destOrd="0" presId="urn:microsoft.com/office/officeart/2008/layout/HexagonCluster"/>
    <dgm:cxn modelId="{57A17C4F-A49D-419B-B14F-2295212F1050}" type="presParOf" srcId="{5860CE3C-1141-49C2-9500-931A3A9402A5}" destId="{F6B4F4B9-B73B-4057-AD3A-2C8F56BBB83F}" srcOrd="1" destOrd="0" presId="urn:microsoft.com/office/officeart/2008/layout/HexagonCluster"/>
    <dgm:cxn modelId="{93ADEC01-0D78-4B13-BF74-9933CF910DCF}" type="presParOf" srcId="{F6B4F4B9-B73B-4057-AD3A-2C8F56BBB83F}" destId="{9BE81077-217F-487B-941E-AF7931D7A59C}" srcOrd="0" destOrd="0" presId="urn:microsoft.com/office/officeart/2008/layout/HexagonCluster"/>
    <dgm:cxn modelId="{9ED59584-9834-443A-8BDF-0A4B1005EAFC}" type="presParOf" srcId="{5860CE3C-1141-49C2-9500-931A3A9402A5}" destId="{1B1A504D-2B2C-435D-BE4E-8910B10581FE}" srcOrd="2" destOrd="0" presId="urn:microsoft.com/office/officeart/2008/layout/HexagonCluster"/>
    <dgm:cxn modelId="{61010462-0E60-4321-BB81-C22B2F3D2514}" type="presParOf" srcId="{1B1A504D-2B2C-435D-BE4E-8910B10581FE}" destId="{9845D460-E4CA-4FE1-B3A4-144AD11C5A15}" srcOrd="0" destOrd="0" presId="urn:microsoft.com/office/officeart/2008/layout/HexagonCluster"/>
    <dgm:cxn modelId="{EB49E6EE-7F13-4EA3-8AD0-C96C943B08F0}" type="presParOf" srcId="{5860CE3C-1141-49C2-9500-931A3A9402A5}" destId="{175BB58B-65E6-4CC8-9207-CD03FF9800F3}" srcOrd="3" destOrd="0" presId="urn:microsoft.com/office/officeart/2008/layout/HexagonCluster"/>
    <dgm:cxn modelId="{82BCBD9E-D1F1-4B0D-9360-06DC53001833}" type="presParOf" srcId="{175BB58B-65E6-4CC8-9207-CD03FF9800F3}" destId="{8A8BBB30-F38D-4091-BD78-657536F2A0B7}" srcOrd="0" destOrd="0" presId="urn:microsoft.com/office/officeart/2008/layout/HexagonCluster"/>
    <dgm:cxn modelId="{22FA7A49-2C07-48E1-BD4A-DC9464C9429B}" type="presParOf" srcId="{5860CE3C-1141-49C2-9500-931A3A9402A5}" destId="{953CF3CC-E789-40FF-8720-0212D47154FF}" srcOrd="4" destOrd="0" presId="urn:microsoft.com/office/officeart/2008/layout/HexagonCluster"/>
    <dgm:cxn modelId="{975C25C0-3319-4B37-ACC3-E2E932B2EB79}" type="presParOf" srcId="{953CF3CC-E789-40FF-8720-0212D47154FF}" destId="{7DCA7E00-9575-4F15-9997-27D8E26B18B0}" srcOrd="0" destOrd="0" presId="urn:microsoft.com/office/officeart/2008/layout/HexagonCluster"/>
    <dgm:cxn modelId="{7542BC5D-2D4A-4D8C-B39C-60D7AB2D91C5}" type="presParOf" srcId="{5860CE3C-1141-49C2-9500-931A3A9402A5}" destId="{25CFBAD1-7CD4-43DF-8686-D640AFA33FA8}" srcOrd="5" destOrd="0" presId="urn:microsoft.com/office/officeart/2008/layout/HexagonCluster"/>
    <dgm:cxn modelId="{6714A75E-C83F-461D-8EDA-8FC48C075E24}" type="presParOf" srcId="{25CFBAD1-7CD4-43DF-8686-D640AFA33FA8}" destId="{879D05C1-7ADE-4334-87A3-AC8AD76F46BC}" srcOrd="0" destOrd="0" presId="urn:microsoft.com/office/officeart/2008/layout/HexagonCluster"/>
    <dgm:cxn modelId="{E992E90C-17F2-456C-A5FA-288C33D35015}" type="presParOf" srcId="{5860CE3C-1141-49C2-9500-931A3A9402A5}" destId="{2F33A88F-C966-441E-9559-3EE5E7D74DA0}" srcOrd="6" destOrd="0" presId="urn:microsoft.com/office/officeart/2008/layout/HexagonCluster"/>
    <dgm:cxn modelId="{20A2715E-A92B-416F-A62D-7FA405101A08}" type="presParOf" srcId="{2F33A88F-C966-441E-9559-3EE5E7D74DA0}" destId="{DBA4C65A-DD5D-42EA-A2F5-DF950F27159F}" srcOrd="0" destOrd="0" presId="urn:microsoft.com/office/officeart/2008/layout/HexagonCluster"/>
    <dgm:cxn modelId="{57E08410-F860-44F1-A6AE-76B7F7BD9D5E}" type="presParOf" srcId="{5860CE3C-1141-49C2-9500-931A3A9402A5}" destId="{FD1A5BB9-424C-47D1-9314-ED505415103B}" srcOrd="7" destOrd="0" presId="urn:microsoft.com/office/officeart/2008/layout/HexagonCluster"/>
    <dgm:cxn modelId="{9694D858-14D8-4091-86FA-7F66B88997E4}" type="presParOf" srcId="{FD1A5BB9-424C-47D1-9314-ED505415103B}" destId="{E7E788DC-F6E1-474F-9CC7-686D376A81F3}" srcOrd="0" destOrd="0" presId="urn:microsoft.com/office/officeart/2008/layout/HexagonCluster"/>
    <dgm:cxn modelId="{CC9D8079-F236-458F-9981-914DDE80A684}" type="presParOf" srcId="{5860CE3C-1141-49C2-9500-931A3A9402A5}" destId="{2FFFA1B9-D555-4A22-B521-3D8C60E5E72B}" srcOrd="8" destOrd="0" presId="urn:microsoft.com/office/officeart/2008/layout/HexagonCluster"/>
    <dgm:cxn modelId="{84A41DEA-12EE-4D9A-A5AB-6A70C5DCE61E}" type="presParOf" srcId="{2FFFA1B9-D555-4A22-B521-3D8C60E5E72B}" destId="{21D5C619-5223-45EC-B674-8E761297A1CE}" srcOrd="0" destOrd="0" presId="urn:microsoft.com/office/officeart/2008/layout/HexagonCluster"/>
    <dgm:cxn modelId="{F3534D28-7BC1-4690-8312-6C93624486D4}" type="presParOf" srcId="{5860CE3C-1141-49C2-9500-931A3A9402A5}" destId="{7F0C7BD4-1A6B-4F07-9449-54E64CDB5C3B}" srcOrd="9" destOrd="0" presId="urn:microsoft.com/office/officeart/2008/layout/HexagonCluster"/>
    <dgm:cxn modelId="{F37EBD53-7210-4213-B95D-31B4655F61C0}" type="presParOf" srcId="{7F0C7BD4-1A6B-4F07-9449-54E64CDB5C3B}" destId="{3F6EB4EA-DD6D-4B08-8809-63020FB470D3}" srcOrd="0" destOrd="0" presId="urn:microsoft.com/office/officeart/2008/layout/HexagonCluster"/>
    <dgm:cxn modelId="{A0789D4C-EFB8-489A-A879-DFE4EE48036F}" type="presParOf" srcId="{5860CE3C-1141-49C2-9500-931A3A9402A5}" destId="{101E715C-D4EA-44C1-9EDD-B06048798E56}" srcOrd="10" destOrd="0" presId="urn:microsoft.com/office/officeart/2008/layout/HexagonCluster"/>
    <dgm:cxn modelId="{3DEF13BF-E6CD-4DA9-98C4-0C065C8FCAC1}" type="presParOf" srcId="{101E715C-D4EA-44C1-9EDD-B06048798E56}" destId="{E9493A7D-8AB7-48A8-90B9-C60574CACF45}" srcOrd="0" destOrd="0" presId="urn:microsoft.com/office/officeart/2008/layout/HexagonCluster"/>
    <dgm:cxn modelId="{CD365880-899E-44F2-87D2-0B1D53F98331}" type="presParOf" srcId="{5860CE3C-1141-49C2-9500-931A3A9402A5}" destId="{FAB40308-8477-4CC3-BC60-B1EB2E892D07}" srcOrd="11" destOrd="0" presId="urn:microsoft.com/office/officeart/2008/layout/HexagonCluster"/>
    <dgm:cxn modelId="{33D3CC48-0578-4670-B9F2-79C609BA05FC}" type="presParOf" srcId="{FAB40308-8477-4CC3-BC60-B1EB2E892D07}" destId="{7BE7C431-28CC-4483-A4C5-B239D71EAE67}" srcOrd="0" destOrd="0" presId="urn:microsoft.com/office/officeart/2008/layout/HexagonCluster"/>
    <dgm:cxn modelId="{4FC7793B-45FD-4712-9B1B-7BF11CF382B5}" type="presParOf" srcId="{5860CE3C-1141-49C2-9500-931A3A9402A5}" destId="{28C6C422-DEE4-4C59-B0CD-4E90F29E78D5}" srcOrd="12" destOrd="0" presId="urn:microsoft.com/office/officeart/2008/layout/HexagonCluster"/>
    <dgm:cxn modelId="{6097BC67-6DF7-4658-A3CF-74BFA7621688}" type="presParOf" srcId="{28C6C422-DEE4-4C59-B0CD-4E90F29E78D5}" destId="{6DE4D2FC-8648-4FD8-8B61-9B9B6C86AE37}" srcOrd="0" destOrd="0" presId="urn:microsoft.com/office/officeart/2008/layout/HexagonCluster"/>
    <dgm:cxn modelId="{15170EB5-5C31-4E48-8D5F-704D6AB57FA1}" type="presParOf" srcId="{5860CE3C-1141-49C2-9500-931A3A9402A5}" destId="{D1D63A61-8035-4C67-98BE-96C133B5DF78}" srcOrd="13" destOrd="0" presId="urn:microsoft.com/office/officeart/2008/layout/HexagonCluster"/>
    <dgm:cxn modelId="{E669E9E8-B5CE-4027-9C0E-0B949D79D677}" type="presParOf" srcId="{D1D63A61-8035-4C67-98BE-96C133B5DF78}" destId="{19084485-3817-4ACC-9911-D5B13775ACAB}" srcOrd="0" destOrd="0" presId="urn:microsoft.com/office/officeart/2008/layout/HexagonCluster"/>
    <dgm:cxn modelId="{598E08D8-3085-4E41-9A8C-04C602883541}" type="presParOf" srcId="{5860CE3C-1141-49C2-9500-931A3A9402A5}" destId="{A8E9BEEA-1F01-4B06-97F8-73C8305E0A47}" srcOrd="14" destOrd="0" presId="urn:microsoft.com/office/officeart/2008/layout/HexagonCluster"/>
    <dgm:cxn modelId="{7A268D52-AC39-41B6-AD74-0E438F773F58}" type="presParOf" srcId="{A8E9BEEA-1F01-4B06-97F8-73C8305E0A47}" destId="{769A2AE5-930F-4F8E-B3E6-394132785A57}" srcOrd="0" destOrd="0" presId="urn:microsoft.com/office/officeart/2008/layout/HexagonCluster"/>
    <dgm:cxn modelId="{07206040-311B-4F39-BE52-ED53F1805565}" type="presParOf" srcId="{5860CE3C-1141-49C2-9500-931A3A9402A5}" destId="{2AFB137A-FA45-44BA-B1D4-DB5C6DD7D35B}" srcOrd="15" destOrd="0" presId="urn:microsoft.com/office/officeart/2008/layout/HexagonCluster"/>
    <dgm:cxn modelId="{0378BA8E-09AE-4581-9B34-90C2707D83E5}" type="presParOf" srcId="{2AFB137A-FA45-44BA-B1D4-DB5C6DD7D35B}" destId="{864CC510-C139-4E09-89C0-E8C22B925D4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548B0-9D00-48F4-BD09-7952584011B0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484A1C-92AA-4172-9195-6F54723A12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Working Capital Loans </a:t>
          </a:r>
          <a:br>
            <a:rPr lang="en-US" b="1"/>
          </a:br>
          <a:r>
            <a:rPr lang="en-US">
              <a:latin typeface="Arial"/>
            </a:rPr>
            <a:t>To even out</a:t>
          </a:r>
          <a:r>
            <a:rPr lang="en-US"/>
            <a:t> </a:t>
          </a:r>
          <a:r>
            <a:rPr lang="en-US">
              <a:latin typeface="Arial"/>
            </a:rPr>
            <a:t>cash flow (e.g. manage reimbursement</a:t>
          </a:r>
          <a:r>
            <a:rPr lang="en-US"/>
            <a:t> </a:t>
          </a:r>
          <a:r>
            <a:rPr lang="en-US" b="0">
              <a:latin typeface="Arial"/>
            </a:rPr>
            <a:t>delays  </a:t>
          </a:r>
          <a:r>
            <a:rPr lang="en-US">
              <a:latin typeface="Arial"/>
            </a:rPr>
            <a:t>w/government</a:t>
          </a:r>
          <a:r>
            <a:rPr lang="en-US"/>
            <a:t> </a:t>
          </a:r>
          <a:r>
            <a:rPr lang="en-US">
              <a:latin typeface="Arial"/>
            </a:rPr>
            <a:t>contracts</a:t>
          </a:r>
          <a:r>
            <a:rPr lang="en-US" b="0">
              <a:latin typeface="Arial"/>
            </a:rPr>
            <a:t>)</a:t>
          </a:r>
          <a:endParaRPr lang="en-US" b="1">
            <a:latin typeface="Arial"/>
          </a:endParaRPr>
        </a:p>
      </dgm:t>
    </dgm:pt>
    <dgm:pt modelId="{74364716-811B-4894-BE7E-9031BBD62146}" type="parTrans" cxnId="{DA95F2EE-A588-4A6B-9730-F3ABC8043D6E}">
      <dgm:prSet/>
      <dgm:spPr/>
      <dgm:t>
        <a:bodyPr/>
        <a:lstStyle/>
        <a:p>
          <a:endParaRPr lang="en-US"/>
        </a:p>
      </dgm:t>
    </dgm:pt>
    <dgm:pt modelId="{EC4B0DA7-5499-45DA-9D40-6F327D0369C2}" type="sibTrans" cxnId="{DA95F2EE-A588-4A6B-9730-F3ABC8043D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6DB3F6-981A-4CCD-9972-0A6285563D0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1"/>
            <a:t>Real Estate Loans </a:t>
          </a:r>
          <a:br>
            <a:rPr lang="en-US" b="1"/>
          </a:br>
          <a:r>
            <a:rPr lang="en-US">
              <a:latin typeface="Arial"/>
            </a:rPr>
            <a:t>To purchase or renovate facilities essential to </a:t>
          </a:r>
          <a:r>
            <a:rPr lang="en-US" b="0">
              <a:latin typeface="Arial"/>
            </a:rPr>
            <a:t>service delivery</a:t>
          </a:r>
        </a:p>
      </dgm:t>
    </dgm:pt>
    <dgm:pt modelId="{525592EC-ED8F-4FAD-B9EE-23C30E29497A}" type="parTrans" cxnId="{82EB2F2F-8829-43E4-B4BF-816DC357C507}">
      <dgm:prSet/>
      <dgm:spPr/>
      <dgm:t>
        <a:bodyPr/>
        <a:lstStyle/>
        <a:p>
          <a:endParaRPr lang="en-US"/>
        </a:p>
      </dgm:t>
    </dgm:pt>
    <dgm:pt modelId="{8A766D75-D92D-4282-8EB6-4874A611308A}" type="sibTrans" cxnId="{82EB2F2F-8829-43E4-B4BF-816DC357C50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1F20E0F-1196-4E9B-A2CF-23E4889880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Bridge Loans</a:t>
          </a:r>
          <a:br>
            <a:rPr lang="en-US" b="1"/>
          </a:br>
          <a:r>
            <a:rPr lang="en-US">
              <a:latin typeface="Arial"/>
            </a:rPr>
            <a:t>Short-term loan w/confirmed</a:t>
          </a:r>
          <a:r>
            <a:rPr lang="en-US"/>
            <a:t> source of repayment </a:t>
          </a:r>
          <a:r>
            <a:rPr lang="en-US">
              <a:latin typeface="Arial"/>
            </a:rPr>
            <a:t>(e.g. capital campaign pledges)</a:t>
          </a:r>
          <a:endParaRPr lang="en-US"/>
        </a:p>
      </dgm:t>
    </dgm:pt>
    <dgm:pt modelId="{2F76D542-7B10-4CE1-BA74-5DF2263CDC62}" type="parTrans" cxnId="{2393FDD5-87B1-4519-AC34-81848D385604}">
      <dgm:prSet/>
      <dgm:spPr/>
      <dgm:t>
        <a:bodyPr/>
        <a:lstStyle/>
        <a:p>
          <a:endParaRPr lang="en-US"/>
        </a:p>
      </dgm:t>
    </dgm:pt>
    <dgm:pt modelId="{7704E6C9-D94B-401F-83E7-0A2D631D3AD7}" type="sibTrans" cxnId="{2393FDD5-87B1-4519-AC34-81848D38560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E59BDE-AEC1-4C38-9A42-77F18697D700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b="1">
              <a:latin typeface="Arial"/>
            </a:rPr>
            <a:t>Facility</a:t>
          </a:r>
          <a:r>
            <a:rPr lang="en-US" b="1"/>
            <a:t> Improvement Loans</a:t>
          </a:r>
          <a:br>
            <a:rPr lang="en-US" b="1"/>
          </a:br>
          <a:r>
            <a:rPr lang="en-US">
              <a:latin typeface="Arial"/>
            </a:rPr>
            <a:t>Tenant improvements, Energy Efficiency</a:t>
          </a:r>
          <a:r>
            <a:rPr lang="en-US"/>
            <a:t> (</a:t>
          </a:r>
          <a:r>
            <a:rPr lang="en-US">
              <a:latin typeface="Arial"/>
            </a:rPr>
            <a:t>solar,</a:t>
          </a:r>
          <a:r>
            <a:rPr lang="en-US"/>
            <a:t> HVAC</a:t>
          </a:r>
          <a:r>
            <a:rPr lang="en-US">
              <a:latin typeface="Arial"/>
            </a:rPr>
            <a:t>, roof)</a:t>
          </a:r>
          <a:endParaRPr lang="en-US"/>
        </a:p>
      </dgm:t>
    </dgm:pt>
    <dgm:pt modelId="{3FA838E3-F0C1-44FE-BDF4-AB6E4E0F47A5}" type="parTrans" cxnId="{DEA31700-133E-43D5-A479-E80891BD53FD}">
      <dgm:prSet/>
      <dgm:spPr/>
    </dgm:pt>
    <dgm:pt modelId="{A9AEA366-13FC-45D6-BAA2-79E0637932A9}" type="sibTrans" cxnId="{DEA31700-133E-43D5-A479-E80891BD53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7BB9CD-238C-4D52-88CE-68A3B1467528}" type="pres">
      <dgm:prSet presAssocID="{13D548B0-9D00-48F4-BD09-7952584011B0}" presName="root" presStyleCnt="0">
        <dgm:presLayoutVars>
          <dgm:dir/>
          <dgm:resizeHandles val="exact"/>
        </dgm:presLayoutVars>
      </dgm:prSet>
      <dgm:spPr/>
    </dgm:pt>
    <dgm:pt modelId="{8EAC8324-34BA-4B14-BA32-AE92E8A0526B}" type="pres">
      <dgm:prSet presAssocID="{13D548B0-9D00-48F4-BD09-7952584011B0}" presName="container" presStyleCnt="0">
        <dgm:presLayoutVars>
          <dgm:dir/>
          <dgm:resizeHandles val="exact"/>
        </dgm:presLayoutVars>
      </dgm:prSet>
      <dgm:spPr/>
    </dgm:pt>
    <dgm:pt modelId="{8416C6E2-912E-487A-BF73-FD81DDCFD26D}" type="pres">
      <dgm:prSet presAssocID="{03484A1C-92AA-4172-9195-6F54723A123A}" presName="compNode" presStyleCnt="0"/>
      <dgm:spPr/>
    </dgm:pt>
    <dgm:pt modelId="{053F37DA-74E1-4780-892A-487539FB0F26}" type="pres">
      <dgm:prSet presAssocID="{03484A1C-92AA-4172-9195-6F54723A123A}" presName="iconBgRect" presStyleLbl="bgShp" presStyleIdx="0" presStyleCnt="4"/>
      <dgm:spPr/>
    </dgm:pt>
    <dgm:pt modelId="{9EC363D7-82C2-4EBD-946B-F49B7546728D}" type="pres">
      <dgm:prSet presAssocID="{03484A1C-92AA-4172-9195-6F54723A123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B604B27-EC05-492E-95DF-FB44E3459A5B}" type="pres">
      <dgm:prSet presAssocID="{03484A1C-92AA-4172-9195-6F54723A123A}" presName="spaceRect" presStyleCnt="0"/>
      <dgm:spPr/>
    </dgm:pt>
    <dgm:pt modelId="{3709BA70-7255-4B53-AF99-14FBF38BF31D}" type="pres">
      <dgm:prSet presAssocID="{03484A1C-92AA-4172-9195-6F54723A123A}" presName="textRect" presStyleLbl="revTx" presStyleIdx="0" presStyleCnt="4">
        <dgm:presLayoutVars>
          <dgm:chMax val="1"/>
          <dgm:chPref val="1"/>
        </dgm:presLayoutVars>
      </dgm:prSet>
      <dgm:spPr/>
    </dgm:pt>
    <dgm:pt modelId="{16D59FAE-0EDF-4EF7-BCC1-FC9E0496982F}" type="pres">
      <dgm:prSet presAssocID="{EC4B0DA7-5499-45DA-9D40-6F327D0369C2}" presName="sibTrans" presStyleLbl="sibTrans2D1" presStyleIdx="0" presStyleCnt="0"/>
      <dgm:spPr/>
    </dgm:pt>
    <dgm:pt modelId="{019ACB6A-DBE6-44E3-AD59-050977C116DC}" type="pres">
      <dgm:prSet presAssocID="{B76DB3F6-981A-4CCD-9972-0A6285563D03}" presName="compNode" presStyleCnt="0"/>
      <dgm:spPr/>
    </dgm:pt>
    <dgm:pt modelId="{AF99CD53-0D24-4642-BB13-5E82462E1E21}" type="pres">
      <dgm:prSet presAssocID="{B76DB3F6-981A-4CCD-9972-0A6285563D03}" presName="iconBgRect" presStyleLbl="bgShp" presStyleIdx="1" presStyleCnt="4"/>
      <dgm:spPr/>
    </dgm:pt>
    <dgm:pt modelId="{ED160FA9-AE0C-4207-B16A-F782B053A1AB}" type="pres">
      <dgm:prSet presAssocID="{B76DB3F6-981A-4CCD-9972-0A6285563D0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5A0E501-14D5-471F-93F9-F29687263D6F}" type="pres">
      <dgm:prSet presAssocID="{B76DB3F6-981A-4CCD-9972-0A6285563D03}" presName="spaceRect" presStyleCnt="0"/>
      <dgm:spPr/>
    </dgm:pt>
    <dgm:pt modelId="{CE5F4FB8-2454-4A58-853D-E2471CC9CD50}" type="pres">
      <dgm:prSet presAssocID="{B76DB3F6-981A-4CCD-9972-0A6285563D03}" presName="textRect" presStyleLbl="revTx" presStyleIdx="1" presStyleCnt="4">
        <dgm:presLayoutVars>
          <dgm:chMax val="1"/>
          <dgm:chPref val="1"/>
        </dgm:presLayoutVars>
      </dgm:prSet>
      <dgm:spPr/>
    </dgm:pt>
    <dgm:pt modelId="{B9077518-C26F-429F-829A-B9F4EC790F13}" type="pres">
      <dgm:prSet presAssocID="{8A766D75-D92D-4282-8EB6-4874A611308A}" presName="sibTrans" presStyleLbl="sibTrans2D1" presStyleIdx="0" presStyleCnt="0"/>
      <dgm:spPr/>
    </dgm:pt>
    <dgm:pt modelId="{E35D6F7A-887F-4A10-BE53-06D91E50D9ED}" type="pres">
      <dgm:prSet presAssocID="{15E59BDE-AEC1-4C38-9A42-77F18697D700}" presName="compNode" presStyleCnt="0"/>
      <dgm:spPr/>
    </dgm:pt>
    <dgm:pt modelId="{B8214E89-6179-494D-8775-B70B91DDED9E}" type="pres">
      <dgm:prSet presAssocID="{15E59BDE-AEC1-4C38-9A42-77F18697D700}" presName="iconBgRect" presStyleLbl="bgShp" presStyleIdx="2" presStyleCnt="4"/>
      <dgm:spPr/>
    </dgm:pt>
    <dgm:pt modelId="{F156B17A-BC61-4032-B9B4-46F69C38300D}" type="pres">
      <dgm:prSet presAssocID="{15E59BDE-AEC1-4C38-9A42-77F18697D700}" presName="iconRect" presStyleLbl="node1" presStyleIdx="2" presStyleCnt="4"/>
      <dgm:spPr/>
    </dgm:pt>
    <dgm:pt modelId="{48B082D0-25D2-450B-8C03-CDAD4A0FE791}" type="pres">
      <dgm:prSet presAssocID="{15E59BDE-AEC1-4C38-9A42-77F18697D700}" presName="spaceRect" presStyleCnt="0"/>
      <dgm:spPr/>
    </dgm:pt>
    <dgm:pt modelId="{550F5F74-0425-4360-AF32-0D35C03A92C5}" type="pres">
      <dgm:prSet presAssocID="{15E59BDE-AEC1-4C38-9A42-77F18697D700}" presName="textRect" presStyleLbl="revTx" presStyleIdx="2" presStyleCnt="4">
        <dgm:presLayoutVars>
          <dgm:chMax val="1"/>
          <dgm:chPref val="1"/>
        </dgm:presLayoutVars>
      </dgm:prSet>
      <dgm:spPr/>
    </dgm:pt>
    <dgm:pt modelId="{EE1F4A72-48A9-451C-B3D5-1186302636DB}" type="pres">
      <dgm:prSet presAssocID="{A9AEA366-13FC-45D6-BAA2-79E0637932A9}" presName="sibTrans" presStyleLbl="sibTrans2D1" presStyleIdx="0" presStyleCnt="0"/>
      <dgm:spPr/>
    </dgm:pt>
    <dgm:pt modelId="{8F4AB564-A308-40B6-8C75-389B880DD508}" type="pres">
      <dgm:prSet presAssocID="{71F20E0F-1196-4E9B-A2CF-23E48898809E}" presName="compNode" presStyleCnt="0"/>
      <dgm:spPr/>
    </dgm:pt>
    <dgm:pt modelId="{A31D00C9-A91F-43F6-9F8B-654FB19C0711}" type="pres">
      <dgm:prSet presAssocID="{71F20E0F-1196-4E9B-A2CF-23E48898809E}" presName="iconBgRect" presStyleLbl="bgShp" presStyleIdx="3" presStyleCnt="4"/>
      <dgm:spPr/>
    </dgm:pt>
    <dgm:pt modelId="{DF8E8DB4-565E-4F5B-AF96-01FD8646BB5A}" type="pres">
      <dgm:prSet presAssocID="{71F20E0F-1196-4E9B-A2CF-23E48898809E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67188156-C2F3-4A45-8411-46A1BFAC311B}" type="pres">
      <dgm:prSet presAssocID="{71F20E0F-1196-4E9B-A2CF-23E48898809E}" presName="spaceRect" presStyleCnt="0"/>
      <dgm:spPr/>
    </dgm:pt>
    <dgm:pt modelId="{8FA09274-6A5B-4615-B3D4-68846FDBD612}" type="pres">
      <dgm:prSet presAssocID="{71F20E0F-1196-4E9B-A2CF-23E48898809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EA31700-133E-43D5-A479-E80891BD53FD}" srcId="{13D548B0-9D00-48F4-BD09-7952584011B0}" destId="{15E59BDE-AEC1-4C38-9A42-77F18697D700}" srcOrd="2" destOrd="0" parTransId="{3FA838E3-F0C1-44FE-BDF4-AB6E4E0F47A5}" sibTransId="{A9AEA366-13FC-45D6-BAA2-79E0637932A9}"/>
    <dgm:cxn modelId="{20367301-3450-438B-854E-3136288FC9E9}" type="presOf" srcId="{71F20E0F-1196-4E9B-A2CF-23E48898809E}" destId="{8FA09274-6A5B-4615-B3D4-68846FDBD612}" srcOrd="0" destOrd="0" presId="urn:microsoft.com/office/officeart/2018/2/layout/IconCircleList"/>
    <dgm:cxn modelId="{398BF31A-D05E-448B-B968-DA790110FBA1}" type="presOf" srcId="{B76DB3F6-981A-4CCD-9972-0A6285563D03}" destId="{CE5F4FB8-2454-4A58-853D-E2471CC9CD50}" srcOrd="0" destOrd="0" presId="urn:microsoft.com/office/officeart/2018/2/layout/IconCircleList"/>
    <dgm:cxn modelId="{82EB2F2F-8829-43E4-B4BF-816DC357C507}" srcId="{13D548B0-9D00-48F4-BD09-7952584011B0}" destId="{B76DB3F6-981A-4CCD-9972-0A6285563D03}" srcOrd="1" destOrd="0" parTransId="{525592EC-ED8F-4FAD-B9EE-23C30E29497A}" sibTransId="{8A766D75-D92D-4282-8EB6-4874A611308A}"/>
    <dgm:cxn modelId="{73FBEE5B-FD14-4DFD-838D-D3038B2DEA59}" type="presOf" srcId="{8A766D75-D92D-4282-8EB6-4874A611308A}" destId="{B9077518-C26F-429F-829A-B9F4EC790F13}" srcOrd="0" destOrd="0" presId="urn:microsoft.com/office/officeart/2018/2/layout/IconCircleList"/>
    <dgm:cxn modelId="{DCB02872-6822-4907-8558-FCD812FDFC1E}" type="presOf" srcId="{EC4B0DA7-5499-45DA-9D40-6F327D0369C2}" destId="{16D59FAE-0EDF-4EF7-BCC1-FC9E0496982F}" srcOrd="0" destOrd="0" presId="urn:microsoft.com/office/officeart/2018/2/layout/IconCircleList"/>
    <dgm:cxn modelId="{399A2A7B-F967-4791-8F4C-BE1D31B347D5}" type="presOf" srcId="{03484A1C-92AA-4172-9195-6F54723A123A}" destId="{3709BA70-7255-4B53-AF99-14FBF38BF31D}" srcOrd="0" destOrd="0" presId="urn:microsoft.com/office/officeart/2018/2/layout/IconCircleList"/>
    <dgm:cxn modelId="{4390F67F-029E-4BB7-A41A-C31192F34DC3}" type="presOf" srcId="{15E59BDE-AEC1-4C38-9A42-77F18697D700}" destId="{550F5F74-0425-4360-AF32-0D35C03A92C5}" srcOrd="0" destOrd="0" presId="urn:microsoft.com/office/officeart/2018/2/layout/IconCircleList"/>
    <dgm:cxn modelId="{6E8FE58C-98A7-409D-A21E-E181E67C40BC}" type="presOf" srcId="{A9AEA366-13FC-45D6-BAA2-79E0637932A9}" destId="{EE1F4A72-48A9-451C-B3D5-1186302636DB}" srcOrd="0" destOrd="0" presId="urn:microsoft.com/office/officeart/2018/2/layout/IconCircleList"/>
    <dgm:cxn modelId="{781E16BA-FFB7-47F1-8323-F6BA70D2E29B}" type="presOf" srcId="{13D548B0-9D00-48F4-BD09-7952584011B0}" destId="{487BB9CD-238C-4D52-88CE-68A3B1467528}" srcOrd="0" destOrd="0" presId="urn:microsoft.com/office/officeart/2018/2/layout/IconCircleList"/>
    <dgm:cxn modelId="{2393FDD5-87B1-4519-AC34-81848D385604}" srcId="{13D548B0-9D00-48F4-BD09-7952584011B0}" destId="{71F20E0F-1196-4E9B-A2CF-23E48898809E}" srcOrd="3" destOrd="0" parTransId="{2F76D542-7B10-4CE1-BA74-5DF2263CDC62}" sibTransId="{7704E6C9-D94B-401F-83E7-0A2D631D3AD7}"/>
    <dgm:cxn modelId="{DA95F2EE-A588-4A6B-9730-F3ABC8043D6E}" srcId="{13D548B0-9D00-48F4-BD09-7952584011B0}" destId="{03484A1C-92AA-4172-9195-6F54723A123A}" srcOrd="0" destOrd="0" parTransId="{74364716-811B-4894-BE7E-9031BBD62146}" sibTransId="{EC4B0DA7-5499-45DA-9D40-6F327D0369C2}"/>
    <dgm:cxn modelId="{7E55B47A-1488-4FB0-BD16-6846F5D48B5E}" type="presParOf" srcId="{487BB9CD-238C-4D52-88CE-68A3B1467528}" destId="{8EAC8324-34BA-4B14-BA32-AE92E8A0526B}" srcOrd="0" destOrd="0" presId="urn:microsoft.com/office/officeart/2018/2/layout/IconCircleList"/>
    <dgm:cxn modelId="{A0692860-8BA7-4850-A2DF-1F1A138FA6B0}" type="presParOf" srcId="{8EAC8324-34BA-4B14-BA32-AE92E8A0526B}" destId="{8416C6E2-912E-487A-BF73-FD81DDCFD26D}" srcOrd="0" destOrd="0" presId="urn:microsoft.com/office/officeart/2018/2/layout/IconCircleList"/>
    <dgm:cxn modelId="{1026AF87-30BC-4BDA-8737-3D4423CBB689}" type="presParOf" srcId="{8416C6E2-912E-487A-BF73-FD81DDCFD26D}" destId="{053F37DA-74E1-4780-892A-487539FB0F26}" srcOrd="0" destOrd="0" presId="urn:microsoft.com/office/officeart/2018/2/layout/IconCircleList"/>
    <dgm:cxn modelId="{F7AA271E-D26E-4370-AE18-A5D551F36B5D}" type="presParOf" srcId="{8416C6E2-912E-487A-BF73-FD81DDCFD26D}" destId="{9EC363D7-82C2-4EBD-946B-F49B7546728D}" srcOrd="1" destOrd="0" presId="urn:microsoft.com/office/officeart/2018/2/layout/IconCircleList"/>
    <dgm:cxn modelId="{D13F2FAD-D260-437C-AA4A-BE596D659DFB}" type="presParOf" srcId="{8416C6E2-912E-487A-BF73-FD81DDCFD26D}" destId="{2B604B27-EC05-492E-95DF-FB44E3459A5B}" srcOrd="2" destOrd="0" presId="urn:microsoft.com/office/officeart/2018/2/layout/IconCircleList"/>
    <dgm:cxn modelId="{B3634D7E-4C1B-407E-9873-6D957A79D94A}" type="presParOf" srcId="{8416C6E2-912E-487A-BF73-FD81DDCFD26D}" destId="{3709BA70-7255-4B53-AF99-14FBF38BF31D}" srcOrd="3" destOrd="0" presId="urn:microsoft.com/office/officeart/2018/2/layout/IconCircleList"/>
    <dgm:cxn modelId="{417E88EE-348D-4EEF-98A7-2915CF989DA9}" type="presParOf" srcId="{8EAC8324-34BA-4B14-BA32-AE92E8A0526B}" destId="{16D59FAE-0EDF-4EF7-BCC1-FC9E0496982F}" srcOrd="1" destOrd="0" presId="urn:microsoft.com/office/officeart/2018/2/layout/IconCircleList"/>
    <dgm:cxn modelId="{D6512C36-500D-4766-B567-F6B1ADB2D118}" type="presParOf" srcId="{8EAC8324-34BA-4B14-BA32-AE92E8A0526B}" destId="{019ACB6A-DBE6-44E3-AD59-050977C116DC}" srcOrd="2" destOrd="0" presId="urn:microsoft.com/office/officeart/2018/2/layout/IconCircleList"/>
    <dgm:cxn modelId="{E384C01E-67CA-4B13-B0E7-39F5D137A961}" type="presParOf" srcId="{019ACB6A-DBE6-44E3-AD59-050977C116DC}" destId="{AF99CD53-0D24-4642-BB13-5E82462E1E21}" srcOrd="0" destOrd="0" presId="urn:microsoft.com/office/officeart/2018/2/layout/IconCircleList"/>
    <dgm:cxn modelId="{BD1000B5-D395-4492-AD7A-1DAAA8FE21A9}" type="presParOf" srcId="{019ACB6A-DBE6-44E3-AD59-050977C116DC}" destId="{ED160FA9-AE0C-4207-B16A-F782B053A1AB}" srcOrd="1" destOrd="0" presId="urn:microsoft.com/office/officeart/2018/2/layout/IconCircleList"/>
    <dgm:cxn modelId="{9AE45BA5-E656-4A90-9A5B-143234CD576D}" type="presParOf" srcId="{019ACB6A-DBE6-44E3-AD59-050977C116DC}" destId="{05A0E501-14D5-471F-93F9-F29687263D6F}" srcOrd="2" destOrd="0" presId="urn:microsoft.com/office/officeart/2018/2/layout/IconCircleList"/>
    <dgm:cxn modelId="{393BF62E-0EDF-40CE-92DC-9DF05B673C1B}" type="presParOf" srcId="{019ACB6A-DBE6-44E3-AD59-050977C116DC}" destId="{CE5F4FB8-2454-4A58-853D-E2471CC9CD50}" srcOrd="3" destOrd="0" presId="urn:microsoft.com/office/officeart/2018/2/layout/IconCircleList"/>
    <dgm:cxn modelId="{D3E9C2FB-4A78-427C-87AC-5636067F8303}" type="presParOf" srcId="{8EAC8324-34BA-4B14-BA32-AE92E8A0526B}" destId="{B9077518-C26F-429F-829A-B9F4EC790F13}" srcOrd="3" destOrd="0" presId="urn:microsoft.com/office/officeart/2018/2/layout/IconCircleList"/>
    <dgm:cxn modelId="{ED500573-D016-4152-A78C-AFC1765871B4}" type="presParOf" srcId="{8EAC8324-34BA-4B14-BA32-AE92E8A0526B}" destId="{E35D6F7A-887F-4A10-BE53-06D91E50D9ED}" srcOrd="4" destOrd="0" presId="urn:microsoft.com/office/officeart/2018/2/layout/IconCircleList"/>
    <dgm:cxn modelId="{92471F05-5DED-4641-87B3-8B15F761A1D7}" type="presParOf" srcId="{E35D6F7A-887F-4A10-BE53-06D91E50D9ED}" destId="{B8214E89-6179-494D-8775-B70B91DDED9E}" srcOrd="0" destOrd="0" presId="urn:microsoft.com/office/officeart/2018/2/layout/IconCircleList"/>
    <dgm:cxn modelId="{4D607D1E-DAD7-4816-88E9-B5586595736A}" type="presParOf" srcId="{E35D6F7A-887F-4A10-BE53-06D91E50D9ED}" destId="{F156B17A-BC61-4032-B9B4-46F69C38300D}" srcOrd="1" destOrd="0" presId="urn:microsoft.com/office/officeart/2018/2/layout/IconCircleList"/>
    <dgm:cxn modelId="{AAB7CC59-7706-4EFC-B16F-C932357C0B7E}" type="presParOf" srcId="{E35D6F7A-887F-4A10-BE53-06D91E50D9ED}" destId="{48B082D0-25D2-450B-8C03-CDAD4A0FE791}" srcOrd="2" destOrd="0" presId="urn:microsoft.com/office/officeart/2018/2/layout/IconCircleList"/>
    <dgm:cxn modelId="{6636A4FF-FC49-43DD-BEDE-9B189CD3D844}" type="presParOf" srcId="{E35D6F7A-887F-4A10-BE53-06D91E50D9ED}" destId="{550F5F74-0425-4360-AF32-0D35C03A92C5}" srcOrd="3" destOrd="0" presId="urn:microsoft.com/office/officeart/2018/2/layout/IconCircleList"/>
    <dgm:cxn modelId="{0683F197-ECB8-4897-8A2D-58414661992E}" type="presParOf" srcId="{8EAC8324-34BA-4B14-BA32-AE92E8A0526B}" destId="{EE1F4A72-48A9-451C-B3D5-1186302636DB}" srcOrd="5" destOrd="0" presId="urn:microsoft.com/office/officeart/2018/2/layout/IconCircleList"/>
    <dgm:cxn modelId="{6315E5B7-5EAD-4016-B3C5-2CBE6B56B089}" type="presParOf" srcId="{8EAC8324-34BA-4B14-BA32-AE92E8A0526B}" destId="{8F4AB564-A308-40B6-8C75-389B880DD508}" srcOrd="6" destOrd="0" presId="urn:microsoft.com/office/officeart/2018/2/layout/IconCircleList"/>
    <dgm:cxn modelId="{92128999-59D6-473E-992D-DDD783AE7977}" type="presParOf" srcId="{8F4AB564-A308-40B6-8C75-389B880DD508}" destId="{A31D00C9-A91F-43F6-9F8B-654FB19C0711}" srcOrd="0" destOrd="0" presId="urn:microsoft.com/office/officeart/2018/2/layout/IconCircleList"/>
    <dgm:cxn modelId="{199EC585-384D-413B-9B1C-C64A64C56770}" type="presParOf" srcId="{8F4AB564-A308-40B6-8C75-389B880DD508}" destId="{DF8E8DB4-565E-4F5B-AF96-01FD8646BB5A}" srcOrd="1" destOrd="0" presId="urn:microsoft.com/office/officeart/2018/2/layout/IconCircleList"/>
    <dgm:cxn modelId="{33B6CA31-17D7-4B59-A83E-87BB2FE538D9}" type="presParOf" srcId="{8F4AB564-A308-40B6-8C75-389B880DD508}" destId="{67188156-C2F3-4A45-8411-46A1BFAC311B}" srcOrd="2" destOrd="0" presId="urn:microsoft.com/office/officeart/2018/2/layout/IconCircleList"/>
    <dgm:cxn modelId="{B4A84C74-E61D-4271-B71A-E8FC24C3C5C9}" type="presParOf" srcId="{8F4AB564-A308-40B6-8C75-389B880DD508}" destId="{8FA09274-6A5B-4615-B3D4-68846FDBD61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7DAE31-795D-4B9C-B14D-351426DA2BDA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BD605-DC98-4570-A3E5-346929C0AC05}">
      <dgm:prSet phldrT="[Text]" custT="1"/>
      <dgm:spPr>
        <a:solidFill>
          <a:srgbClr val="F78813"/>
        </a:solidFill>
      </dgm:spPr>
      <dgm:t>
        <a:bodyPr/>
        <a:lstStyle/>
        <a:p>
          <a:r>
            <a:rPr lang="en-US" sz="1400" b="1"/>
            <a:t>Submit Intake Survey </a:t>
          </a:r>
        </a:p>
      </dgm:t>
    </dgm:pt>
    <dgm:pt modelId="{C1AFA957-E44F-4FDC-A94C-104D12E7142F}" type="parTrans" cxnId="{065512F8-7880-4BB1-A757-B19DBDB34298}">
      <dgm:prSet/>
      <dgm:spPr/>
      <dgm:t>
        <a:bodyPr/>
        <a:lstStyle/>
        <a:p>
          <a:endParaRPr lang="en-US"/>
        </a:p>
      </dgm:t>
    </dgm:pt>
    <dgm:pt modelId="{E44268AD-1A49-46B6-98FB-899C9C6BDC90}" type="sibTrans" cxnId="{065512F8-7880-4BB1-A757-B19DBDB34298}">
      <dgm:prSet/>
      <dgm:spPr/>
      <dgm:t>
        <a:bodyPr/>
        <a:lstStyle/>
        <a:p>
          <a:endParaRPr lang="en-US"/>
        </a:p>
      </dgm:t>
    </dgm:pt>
    <dgm:pt modelId="{8E60E708-441A-4EBE-A3BB-FB731DB5C3D9}">
      <dgm:prSet phldrT="[Text]" custT="1"/>
      <dgm:spPr>
        <a:solidFill>
          <a:srgbClr val="4A78B1"/>
        </a:solidFill>
      </dgm:spPr>
      <dgm:t>
        <a:bodyPr/>
        <a:lstStyle/>
        <a:p>
          <a:r>
            <a:rPr lang="en-US" sz="1400" b="1"/>
            <a:t>NFF will reach out directly to confirm intake form has been submitted</a:t>
          </a:r>
        </a:p>
      </dgm:t>
    </dgm:pt>
    <dgm:pt modelId="{9FF1DFBE-D80A-4418-AB07-848005164C30}" type="parTrans" cxnId="{CA89C7D0-5094-429B-B590-9F5FC2321C9A}">
      <dgm:prSet/>
      <dgm:spPr/>
      <dgm:t>
        <a:bodyPr/>
        <a:lstStyle/>
        <a:p>
          <a:endParaRPr lang="en-US"/>
        </a:p>
      </dgm:t>
    </dgm:pt>
    <dgm:pt modelId="{587DF463-D2FA-4315-84B5-EF95AC094783}" type="sibTrans" cxnId="{CA89C7D0-5094-429B-B590-9F5FC2321C9A}">
      <dgm:prSet/>
      <dgm:spPr/>
      <dgm:t>
        <a:bodyPr/>
        <a:lstStyle/>
        <a:p>
          <a:endParaRPr lang="en-US"/>
        </a:p>
      </dgm:t>
    </dgm:pt>
    <dgm:pt modelId="{7C18A4E1-4306-4977-AC55-6DA70F671988}">
      <dgm:prSet phldrT="[Text]" custT="1"/>
      <dgm:spPr>
        <a:solidFill>
          <a:srgbClr val="4A78B1"/>
        </a:solidFill>
      </dgm:spPr>
      <dgm:t>
        <a:bodyPr/>
        <a:lstStyle/>
        <a:p>
          <a:r>
            <a:rPr lang="en-US" sz="1400" b="1"/>
            <a:t>Unique loan application link sent to applicant</a:t>
          </a:r>
        </a:p>
      </dgm:t>
    </dgm:pt>
    <dgm:pt modelId="{74F96B3A-2D57-46FC-A10B-4E8A4B62AB6C}" type="parTrans" cxnId="{B791307C-BB33-4C01-AFFA-29A1DD4BA6ED}">
      <dgm:prSet/>
      <dgm:spPr/>
      <dgm:t>
        <a:bodyPr/>
        <a:lstStyle/>
        <a:p>
          <a:endParaRPr lang="en-US"/>
        </a:p>
      </dgm:t>
    </dgm:pt>
    <dgm:pt modelId="{3AAFB86A-A7EE-48F2-AD11-414E44624E28}" type="sibTrans" cxnId="{B791307C-BB33-4C01-AFFA-29A1DD4BA6ED}">
      <dgm:prSet/>
      <dgm:spPr/>
      <dgm:t>
        <a:bodyPr/>
        <a:lstStyle/>
        <a:p>
          <a:endParaRPr lang="en-US"/>
        </a:p>
      </dgm:t>
    </dgm:pt>
    <dgm:pt modelId="{E90E4260-75E4-45AB-B60C-E8F7A1CFE786}">
      <dgm:prSet phldrT="[Text]" custT="1"/>
      <dgm:spPr>
        <a:solidFill>
          <a:srgbClr val="F78813"/>
        </a:solidFill>
      </dgm:spPr>
      <dgm:t>
        <a:bodyPr/>
        <a:lstStyle/>
        <a:p>
          <a:r>
            <a:rPr lang="en-US" sz="1400" b="1"/>
            <a:t>Submit Loan Application </a:t>
          </a:r>
        </a:p>
      </dgm:t>
    </dgm:pt>
    <dgm:pt modelId="{E44BC824-AEA0-499C-B9F6-30143B467F35}" type="parTrans" cxnId="{3DDA3ADB-0A8B-4BE5-A42A-977FC9585BC5}">
      <dgm:prSet/>
      <dgm:spPr/>
      <dgm:t>
        <a:bodyPr/>
        <a:lstStyle/>
        <a:p>
          <a:endParaRPr lang="en-US"/>
        </a:p>
      </dgm:t>
    </dgm:pt>
    <dgm:pt modelId="{140DDBBE-7007-4D6E-861A-9774ACF0DDD9}" type="sibTrans" cxnId="{3DDA3ADB-0A8B-4BE5-A42A-977FC9585BC5}">
      <dgm:prSet/>
      <dgm:spPr/>
      <dgm:t>
        <a:bodyPr/>
        <a:lstStyle/>
        <a:p>
          <a:endParaRPr lang="en-US"/>
        </a:p>
      </dgm:t>
    </dgm:pt>
    <dgm:pt modelId="{2B8CFF90-E99A-4550-AAED-6B966B593D6B}">
      <dgm:prSet phldrT="[Text]" custT="1"/>
      <dgm:spPr>
        <a:solidFill>
          <a:srgbClr val="4A78B1"/>
        </a:solidFill>
      </dgm:spPr>
      <dgm:t>
        <a:bodyPr/>
        <a:lstStyle/>
        <a:p>
          <a:r>
            <a:rPr lang="en-US" sz="1400" b="1"/>
            <a:t>Loan Review and Approve/Deny/ Approve with conditions</a:t>
          </a:r>
        </a:p>
      </dgm:t>
    </dgm:pt>
    <dgm:pt modelId="{B096AED2-90E6-4C7F-9FCB-6629F5EE94A2}" type="parTrans" cxnId="{27363BE9-4030-4F00-8005-B00EDED56BF0}">
      <dgm:prSet/>
      <dgm:spPr/>
      <dgm:t>
        <a:bodyPr/>
        <a:lstStyle/>
        <a:p>
          <a:endParaRPr lang="en-US"/>
        </a:p>
      </dgm:t>
    </dgm:pt>
    <dgm:pt modelId="{20F03907-0C65-4AEB-8A4E-442B09F17FBF}" type="sibTrans" cxnId="{27363BE9-4030-4F00-8005-B00EDED56BF0}">
      <dgm:prSet/>
      <dgm:spPr/>
      <dgm:t>
        <a:bodyPr/>
        <a:lstStyle/>
        <a:p>
          <a:endParaRPr lang="en-US"/>
        </a:p>
      </dgm:t>
    </dgm:pt>
    <dgm:pt modelId="{B2979C5C-39B9-4919-B24A-0C72DD58B612}">
      <dgm:prSet phldrT="[Text]" custT="1"/>
      <dgm:spPr>
        <a:solidFill>
          <a:srgbClr val="4A78B1"/>
        </a:solidFill>
      </dgm:spPr>
      <dgm:t>
        <a:bodyPr/>
        <a:lstStyle/>
        <a:p>
          <a:r>
            <a:rPr lang="en-US" sz="1400" b="1"/>
            <a:t>Applicant Notified</a:t>
          </a:r>
        </a:p>
      </dgm:t>
    </dgm:pt>
    <dgm:pt modelId="{24F0A4F5-DAF1-48E8-9862-7D1387702F7A}" type="parTrans" cxnId="{CD5FD8B0-F840-4E8C-99C7-87C4A4F35D8D}">
      <dgm:prSet/>
      <dgm:spPr/>
      <dgm:t>
        <a:bodyPr/>
        <a:lstStyle/>
        <a:p>
          <a:endParaRPr lang="en-US"/>
        </a:p>
      </dgm:t>
    </dgm:pt>
    <dgm:pt modelId="{C1324B81-F837-43D8-869A-9B7C52168297}" type="sibTrans" cxnId="{CD5FD8B0-F840-4E8C-99C7-87C4A4F35D8D}">
      <dgm:prSet/>
      <dgm:spPr/>
      <dgm:t>
        <a:bodyPr/>
        <a:lstStyle/>
        <a:p>
          <a:endParaRPr lang="en-US"/>
        </a:p>
      </dgm:t>
    </dgm:pt>
    <dgm:pt modelId="{FF491C29-CEEC-4823-94D8-8BEBDAD98427}" type="pres">
      <dgm:prSet presAssocID="{C97DAE31-795D-4B9C-B14D-351426DA2BDA}" presName="cycle" presStyleCnt="0">
        <dgm:presLayoutVars>
          <dgm:dir/>
          <dgm:resizeHandles val="exact"/>
        </dgm:presLayoutVars>
      </dgm:prSet>
      <dgm:spPr/>
    </dgm:pt>
    <dgm:pt modelId="{02762FB4-3473-4055-A17E-7DC6FD11117F}" type="pres">
      <dgm:prSet presAssocID="{99CBD605-DC98-4570-A3E5-346929C0AC05}" presName="node" presStyleLbl="node1" presStyleIdx="0" presStyleCnt="6" custScaleY="121814">
        <dgm:presLayoutVars>
          <dgm:bulletEnabled val="1"/>
        </dgm:presLayoutVars>
      </dgm:prSet>
      <dgm:spPr/>
    </dgm:pt>
    <dgm:pt modelId="{7DC5D43E-9038-4341-AAA2-B776286E877B}" type="pres">
      <dgm:prSet presAssocID="{99CBD605-DC98-4570-A3E5-346929C0AC05}" presName="spNode" presStyleCnt="0"/>
      <dgm:spPr/>
    </dgm:pt>
    <dgm:pt modelId="{D761AD82-CC00-4D3B-B8BD-CFC7981EC8D7}" type="pres">
      <dgm:prSet presAssocID="{E44268AD-1A49-46B6-98FB-899C9C6BDC90}" presName="sibTrans" presStyleLbl="sibTrans1D1" presStyleIdx="0" presStyleCnt="6"/>
      <dgm:spPr/>
    </dgm:pt>
    <dgm:pt modelId="{96C0A4E8-B3F5-432B-B516-01B119D256D3}" type="pres">
      <dgm:prSet presAssocID="{8E60E708-441A-4EBE-A3BB-FB731DB5C3D9}" presName="node" presStyleLbl="node1" presStyleIdx="1" presStyleCnt="6" custScaleX="107827" custScaleY="129770" custRadScaleRad="102372" custRadScaleInc="10738">
        <dgm:presLayoutVars>
          <dgm:bulletEnabled val="1"/>
        </dgm:presLayoutVars>
      </dgm:prSet>
      <dgm:spPr/>
    </dgm:pt>
    <dgm:pt modelId="{92544A81-2AA2-458D-ACFC-54C6ADBF2BBE}" type="pres">
      <dgm:prSet presAssocID="{8E60E708-441A-4EBE-A3BB-FB731DB5C3D9}" presName="spNode" presStyleCnt="0"/>
      <dgm:spPr/>
    </dgm:pt>
    <dgm:pt modelId="{31E5771E-CD8E-4BD9-86A0-01580DD68CBB}" type="pres">
      <dgm:prSet presAssocID="{587DF463-D2FA-4315-84B5-EF95AC094783}" presName="sibTrans" presStyleLbl="sibTrans1D1" presStyleIdx="1" presStyleCnt="6"/>
      <dgm:spPr/>
    </dgm:pt>
    <dgm:pt modelId="{7976876E-63D1-4C5F-AB1B-D8C90C26DFBF}" type="pres">
      <dgm:prSet presAssocID="{7C18A4E1-4306-4977-AC55-6DA70F671988}" presName="node" presStyleLbl="node1" presStyleIdx="2" presStyleCnt="6" custScaleX="103765" custScaleY="134209">
        <dgm:presLayoutVars>
          <dgm:bulletEnabled val="1"/>
        </dgm:presLayoutVars>
      </dgm:prSet>
      <dgm:spPr/>
    </dgm:pt>
    <dgm:pt modelId="{3AB13F7D-0C78-48AC-B4F7-425B3147062B}" type="pres">
      <dgm:prSet presAssocID="{7C18A4E1-4306-4977-AC55-6DA70F671988}" presName="spNode" presStyleCnt="0"/>
      <dgm:spPr/>
    </dgm:pt>
    <dgm:pt modelId="{B609CAB7-E53A-46F8-9C1F-6AF0DD279047}" type="pres">
      <dgm:prSet presAssocID="{3AAFB86A-A7EE-48F2-AD11-414E44624E28}" presName="sibTrans" presStyleLbl="sibTrans1D1" presStyleIdx="2" presStyleCnt="6"/>
      <dgm:spPr/>
    </dgm:pt>
    <dgm:pt modelId="{CC16610E-6FB1-4AAC-8FD8-A3D9199D68C0}" type="pres">
      <dgm:prSet presAssocID="{E90E4260-75E4-45AB-B60C-E8F7A1CFE786}" presName="node" presStyleLbl="node1" presStyleIdx="3" presStyleCnt="6" custScaleX="94387" custScaleY="144531">
        <dgm:presLayoutVars>
          <dgm:bulletEnabled val="1"/>
        </dgm:presLayoutVars>
      </dgm:prSet>
      <dgm:spPr/>
    </dgm:pt>
    <dgm:pt modelId="{A2B93127-8558-45FC-B537-BF35103FA594}" type="pres">
      <dgm:prSet presAssocID="{E90E4260-75E4-45AB-B60C-E8F7A1CFE786}" presName="spNode" presStyleCnt="0"/>
      <dgm:spPr/>
    </dgm:pt>
    <dgm:pt modelId="{75E65281-B017-481D-8006-37C2A9AC475A}" type="pres">
      <dgm:prSet presAssocID="{140DDBBE-7007-4D6E-861A-9774ACF0DDD9}" presName="sibTrans" presStyleLbl="sibTrans1D1" presStyleIdx="3" presStyleCnt="6"/>
      <dgm:spPr/>
    </dgm:pt>
    <dgm:pt modelId="{C00D6B91-C995-4B5A-A448-2C2F57A2693A}" type="pres">
      <dgm:prSet presAssocID="{2B8CFF90-E99A-4550-AAED-6B966B593D6B}" presName="node" presStyleLbl="node1" presStyleIdx="4" presStyleCnt="6" custScaleX="114771" custScaleY="132164" custRadScaleRad="101940" custRadScaleInc="327">
        <dgm:presLayoutVars>
          <dgm:bulletEnabled val="1"/>
        </dgm:presLayoutVars>
      </dgm:prSet>
      <dgm:spPr/>
    </dgm:pt>
    <dgm:pt modelId="{226E9DDD-172D-4157-81FE-557D69A68612}" type="pres">
      <dgm:prSet presAssocID="{2B8CFF90-E99A-4550-AAED-6B966B593D6B}" presName="spNode" presStyleCnt="0"/>
      <dgm:spPr/>
    </dgm:pt>
    <dgm:pt modelId="{9B9DA0A8-4FAB-4D9B-9801-287FAB41383C}" type="pres">
      <dgm:prSet presAssocID="{20F03907-0C65-4AEB-8A4E-442B09F17FBF}" presName="sibTrans" presStyleLbl="sibTrans1D1" presStyleIdx="4" presStyleCnt="6"/>
      <dgm:spPr/>
    </dgm:pt>
    <dgm:pt modelId="{2E8D6935-56C0-430D-8261-29B739E660FF}" type="pres">
      <dgm:prSet presAssocID="{B2979C5C-39B9-4919-B24A-0C72DD58B612}" presName="node" presStyleLbl="node1" presStyleIdx="5" presStyleCnt="6" custScaleY="121814">
        <dgm:presLayoutVars>
          <dgm:bulletEnabled val="1"/>
        </dgm:presLayoutVars>
      </dgm:prSet>
      <dgm:spPr/>
    </dgm:pt>
    <dgm:pt modelId="{3D29031C-0324-4AEE-9B75-0EC316243226}" type="pres">
      <dgm:prSet presAssocID="{B2979C5C-39B9-4919-B24A-0C72DD58B612}" presName="spNode" presStyleCnt="0"/>
      <dgm:spPr/>
    </dgm:pt>
    <dgm:pt modelId="{7B4FFD6D-5871-4915-A9BD-BFCD76350643}" type="pres">
      <dgm:prSet presAssocID="{C1324B81-F837-43D8-869A-9B7C52168297}" presName="sibTrans" presStyleLbl="sibTrans1D1" presStyleIdx="5" presStyleCnt="6"/>
      <dgm:spPr/>
    </dgm:pt>
  </dgm:ptLst>
  <dgm:cxnLst>
    <dgm:cxn modelId="{E3C3F415-9E1E-40F5-8B2B-194D98697C9E}" type="presOf" srcId="{E44268AD-1A49-46B6-98FB-899C9C6BDC90}" destId="{D761AD82-CC00-4D3B-B8BD-CFC7981EC8D7}" srcOrd="0" destOrd="0" presId="urn:microsoft.com/office/officeart/2005/8/layout/cycle5"/>
    <dgm:cxn modelId="{1E3D9618-852B-4B71-AFC9-DBD569FDB6B6}" type="presOf" srcId="{99CBD605-DC98-4570-A3E5-346929C0AC05}" destId="{02762FB4-3473-4055-A17E-7DC6FD11117F}" srcOrd="0" destOrd="0" presId="urn:microsoft.com/office/officeart/2005/8/layout/cycle5"/>
    <dgm:cxn modelId="{A81B161D-07F6-4209-A922-6A2F0D461527}" type="presOf" srcId="{20F03907-0C65-4AEB-8A4E-442B09F17FBF}" destId="{9B9DA0A8-4FAB-4D9B-9801-287FAB41383C}" srcOrd="0" destOrd="0" presId="urn:microsoft.com/office/officeart/2005/8/layout/cycle5"/>
    <dgm:cxn modelId="{00C0EC1D-FF52-4079-8AB0-703E45E9571D}" type="presOf" srcId="{2B8CFF90-E99A-4550-AAED-6B966B593D6B}" destId="{C00D6B91-C995-4B5A-A448-2C2F57A2693A}" srcOrd="0" destOrd="0" presId="urn:microsoft.com/office/officeart/2005/8/layout/cycle5"/>
    <dgm:cxn modelId="{FD3E6A5D-A744-4683-84A2-03DD5D919FED}" type="presOf" srcId="{E90E4260-75E4-45AB-B60C-E8F7A1CFE786}" destId="{CC16610E-6FB1-4AAC-8FD8-A3D9199D68C0}" srcOrd="0" destOrd="0" presId="urn:microsoft.com/office/officeart/2005/8/layout/cycle5"/>
    <dgm:cxn modelId="{5D34B142-0796-4259-A828-8212C346AA77}" type="presOf" srcId="{B2979C5C-39B9-4919-B24A-0C72DD58B612}" destId="{2E8D6935-56C0-430D-8261-29B739E660FF}" srcOrd="0" destOrd="0" presId="urn:microsoft.com/office/officeart/2005/8/layout/cycle5"/>
    <dgm:cxn modelId="{9D62C56B-64EF-4ABF-A9B8-A0221E26B5DA}" type="presOf" srcId="{140DDBBE-7007-4D6E-861A-9774ACF0DDD9}" destId="{75E65281-B017-481D-8006-37C2A9AC475A}" srcOrd="0" destOrd="0" presId="urn:microsoft.com/office/officeart/2005/8/layout/cycle5"/>
    <dgm:cxn modelId="{F8BAF872-D837-4CAB-AD62-55E9181B9B37}" type="presOf" srcId="{3AAFB86A-A7EE-48F2-AD11-414E44624E28}" destId="{B609CAB7-E53A-46F8-9C1F-6AF0DD279047}" srcOrd="0" destOrd="0" presId="urn:microsoft.com/office/officeart/2005/8/layout/cycle5"/>
    <dgm:cxn modelId="{25607173-506E-4C53-B6C2-24DEC6C98C63}" type="presOf" srcId="{C1324B81-F837-43D8-869A-9B7C52168297}" destId="{7B4FFD6D-5871-4915-A9BD-BFCD76350643}" srcOrd="0" destOrd="0" presId="urn:microsoft.com/office/officeart/2005/8/layout/cycle5"/>
    <dgm:cxn modelId="{F7AE9958-A552-4F25-9D89-10D14FE4BD98}" type="presOf" srcId="{7C18A4E1-4306-4977-AC55-6DA70F671988}" destId="{7976876E-63D1-4C5F-AB1B-D8C90C26DFBF}" srcOrd="0" destOrd="0" presId="urn:microsoft.com/office/officeart/2005/8/layout/cycle5"/>
    <dgm:cxn modelId="{B791307C-BB33-4C01-AFFA-29A1DD4BA6ED}" srcId="{C97DAE31-795D-4B9C-B14D-351426DA2BDA}" destId="{7C18A4E1-4306-4977-AC55-6DA70F671988}" srcOrd="2" destOrd="0" parTransId="{74F96B3A-2D57-46FC-A10B-4E8A4B62AB6C}" sibTransId="{3AAFB86A-A7EE-48F2-AD11-414E44624E28}"/>
    <dgm:cxn modelId="{8956D980-61E1-4062-85C7-1AAB10BC0CF8}" type="presOf" srcId="{C97DAE31-795D-4B9C-B14D-351426DA2BDA}" destId="{FF491C29-CEEC-4823-94D8-8BEBDAD98427}" srcOrd="0" destOrd="0" presId="urn:microsoft.com/office/officeart/2005/8/layout/cycle5"/>
    <dgm:cxn modelId="{CD5FD8B0-F840-4E8C-99C7-87C4A4F35D8D}" srcId="{C97DAE31-795D-4B9C-B14D-351426DA2BDA}" destId="{B2979C5C-39B9-4919-B24A-0C72DD58B612}" srcOrd="5" destOrd="0" parTransId="{24F0A4F5-DAF1-48E8-9862-7D1387702F7A}" sibTransId="{C1324B81-F837-43D8-869A-9B7C52168297}"/>
    <dgm:cxn modelId="{91650ABF-5A22-44E7-B8F3-91BFD8B76F8D}" type="presOf" srcId="{587DF463-D2FA-4315-84B5-EF95AC094783}" destId="{31E5771E-CD8E-4BD9-86A0-01580DD68CBB}" srcOrd="0" destOrd="0" presId="urn:microsoft.com/office/officeart/2005/8/layout/cycle5"/>
    <dgm:cxn modelId="{EE2FCAC5-3D3D-4937-92A5-1B4F687092D7}" type="presOf" srcId="{8E60E708-441A-4EBE-A3BB-FB731DB5C3D9}" destId="{96C0A4E8-B3F5-432B-B516-01B119D256D3}" srcOrd="0" destOrd="0" presId="urn:microsoft.com/office/officeart/2005/8/layout/cycle5"/>
    <dgm:cxn modelId="{CA89C7D0-5094-429B-B590-9F5FC2321C9A}" srcId="{C97DAE31-795D-4B9C-B14D-351426DA2BDA}" destId="{8E60E708-441A-4EBE-A3BB-FB731DB5C3D9}" srcOrd="1" destOrd="0" parTransId="{9FF1DFBE-D80A-4418-AB07-848005164C30}" sibTransId="{587DF463-D2FA-4315-84B5-EF95AC094783}"/>
    <dgm:cxn modelId="{3DDA3ADB-0A8B-4BE5-A42A-977FC9585BC5}" srcId="{C97DAE31-795D-4B9C-B14D-351426DA2BDA}" destId="{E90E4260-75E4-45AB-B60C-E8F7A1CFE786}" srcOrd="3" destOrd="0" parTransId="{E44BC824-AEA0-499C-B9F6-30143B467F35}" sibTransId="{140DDBBE-7007-4D6E-861A-9774ACF0DDD9}"/>
    <dgm:cxn modelId="{27363BE9-4030-4F00-8005-B00EDED56BF0}" srcId="{C97DAE31-795D-4B9C-B14D-351426DA2BDA}" destId="{2B8CFF90-E99A-4550-AAED-6B966B593D6B}" srcOrd="4" destOrd="0" parTransId="{B096AED2-90E6-4C7F-9FCB-6629F5EE94A2}" sibTransId="{20F03907-0C65-4AEB-8A4E-442B09F17FBF}"/>
    <dgm:cxn modelId="{065512F8-7880-4BB1-A757-B19DBDB34298}" srcId="{C97DAE31-795D-4B9C-B14D-351426DA2BDA}" destId="{99CBD605-DC98-4570-A3E5-346929C0AC05}" srcOrd="0" destOrd="0" parTransId="{C1AFA957-E44F-4FDC-A94C-104D12E7142F}" sibTransId="{E44268AD-1A49-46B6-98FB-899C9C6BDC90}"/>
    <dgm:cxn modelId="{25061873-5A6C-43FC-98CD-F1BC0938C37D}" type="presParOf" srcId="{FF491C29-CEEC-4823-94D8-8BEBDAD98427}" destId="{02762FB4-3473-4055-A17E-7DC6FD11117F}" srcOrd="0" destOrd="0" presId="urn:microsoft.com/office/officeart/2005/8/layout/cycle5"/>
    <dgm:cxn modelId="{C34B6152-E366-4944-B4E0-C6540BD690CF}" type="presParOf" srcId="{FF491C29-CEEC-4823-94D8-8BEBDAD98427}" destId="{7DC5D43E-9038-4341-AAA2-B776286E877B}" srcOrd="1" destOrd="0" presId="urn:microsoft.com/office/officeart/2005/8/layout/cycle5"/>
    <dgm:cxn modelId="{BAFF47AF-235C-42ED-A084-F52B5252E07B}" type="presParOf" srcId="{FF491C29-CEEC-4823-94D8-8BEBDAD98427}" destId="{D761AD82-CC00-4D3B-B8BD-CFC7981EC8D7}" srcOrd="2" destOrd="0" presId="urn:microsoft.com/office/officeart/2005/8/layout/cycle5"/>
    <dgm:cxn modelId="{B334BCCF-D072-4E36-8F33-F8B59FBCA0AA}" type="presParOf" srcId="{FF491C29-CEEC-4823-94D8-8BEBDAD98427}" destId="{96C0A4E8-B3F5-432B-B516-01B119D256D3}" srcOrd="3" destOrd="0" presId="urn:microsoft.com/office/officeart/2005/8/layout/cycle5"/>
    <dgm:cxn modelId="{2D4DE781-17B5-4A87-8FAE-3F6304536312}" type="presParOf" srcId="{FF491C29-CEEC-4823-94D8-8BEBDAD98427}" destId="{92544A81-2AA2-458D-ACFC-54C6ADBF2BBE}" srcOrd="4" destOrd="0" presId="urn:microsoft.com/office/officeart/2005/8/layout/cycle5"/>
    <dgm:cxn modelId="{059CF447-BBC5-42CB-97F1-69FE74BE6A9C}" type="presParOf" srcId="{FF491C29-CEEC-4823-94D8-8BEBDAD98427}" destId="{31E5771E-CD8E-4BD9-86A0-01580DD68CBB}" srcOrd="5" destOrd="0" presId="urn:microsoft.com/office/officeart/2005/8/layout/cycle5"/>
    <dgm:cxn modelId="{FB3568E0-B3EC-467C-AF4D-4F97EB5FDB32}" type="presParOf" srcId="{FF491C29-CEEC-4823-94D8-8BEBDAD98427}" destId="{7976876E-63D1-4C5F-AB1B-D8C90C26DFBF}" srcOrd="6" destOrd="0" presId="urn:microsoft.com/office/officeart/2005/8/layout/cycle5"/>
    <dgm:cxn modelId="{9601F6CF-B2FB-41F3-B438-9FA6C687B4AB}" type="presParOf" srcId="{FF491C29-CEEC-4823-94D8-8BEBDAD98427}" destId="{3AB13F7D-0C78-48AC-B4F7-425B3147062B}" srcOrd="7" destOrd="0" presId="urn:microsoft.com/office/officeart/2005/8/layout/cycle5"/>
    <dgm:cxn modelId="{40858CD4-1E34-4F93-A25A-C1BB4216C2EE}" type="presParOf" srcId="{FF491C29-CEEC-4823-94D8-8BEBDAD98427}" destId="{B609CAB7-E53A-46F8-9C1F-6AF0DD279047}" srcOrd="8" destOrd="0" presId="urn:microsoft.com/office/officeart/2005/8/layout/cycle5"/>
    <dgm:cxn modelId="{CE318F0A-6469-4189-9F58-2F7259057022}" type="presParOf" srcId="{FF491C29-CEEC-4823-94D8-8BEBDAD98427}" destId="{CC16610E-6FB1-4AAC-8FD8-A3D9199D68C0}" srcOrd="9" destOrd="0" presId="urn:microsoft.com/office/officeart/2005/8/layout/cycle5"/>
    <dgm:cxn modelId="{DEBCD85F-4629-4226-8228-B95962522BF8}" type="presParOf" srcId="{FF491C29-CEEC-4823-94D8-8BEBDAD98427}" destId="{A2B93127-8558-45FC-B537-BF35103FA594}" srcOrd="10" destOrd="0" presId="urn:microsoft.com/office/officeart/2005/8/layout/cycle5"/>
    <dgm:cxn modelId="{95FC8929-90AF-4ACF-B47D-062DFBCE7FE1}" type="presParOf" srcId="{FF491C29-CEEC-4823-94D8-8BEBDAD98427}" destId="{75E65281-B017-481D-8006-37C2A9AC475A}" srcOrd="11" destOrd="0" presId="urn:microsoft.com/office/officeart/2005/8/layout/cycle5"/>
    <dgm:cxn modelId="{02180B0C-BB01-4EF2-A5C7-2D5B6C244F23}" type="presParOf" srcId="{FF491C29-CEEC-4823-94D8-8BEBDAD98427}" destId="{C00D6B91-C995-4B5A-A448-2C2F57A2693A}" srcOrd="12" destOrd="0" presId="urn:microsoft.com/office/officeart/2005/8/layout/cycle5"/>
    <dgm:cxn modelId="{23BE7BA7-D49F-425B-B54D-BD4506907F98}" type="presParOf" srcId="{FF491C29-CEEC-4823-94D8-8BEBDAD98427}" destId="{226E9DDD-172D-4157-81FE-557D69A68612}" srcOrd="13" destOrd="0" presId="urn:microsoft.com/office/officeart/2005/8/layout/cycle5"/>
    <dgm:cxn modelId="{B09D3ECC-2579-45D2-94E5-17A98E00B6F0}" type="presParOf" srcId="{FF491C29-CEEC-4823-94D8-8BEBDAD98427}" destId="{9B9DA0A8-4FAB-4D9B-9801-287FAB41383C}" srcOrd="14" destOrd="0" presId="urn:microsoft.com/office/officeart/2005/8/layout/cycle5"/>
    <dgm:cxn modelId="{3E0231C9-BA50-48CE-A2E1-1A663DFAFA39}" type="presParOf" srcId="{FF491C29-CEEC-4823-94D8-8BEBDAD98427}" destId="{2E8D6935-56C0-430D-8261-29B739E660FF}" srcOrd="15" destOrd="0" presId="urn:microsoft.com/office/officeart/2005/8/layout/cycle5"/>
    <dgm:cxn modelId="{F3EAE19D-9738-4B14-9979-7882FA2480E5}" type="presParOf" srcId="{FF491C29-CEEC-4823-94D8-8BEBDAD98427}" destId="{3D29031C-0324-4AEE-9B75-0EC316243226}" srcOrd="16" destOrd="0" presId="urn:microsoft.com/office/officeart/2005/8/layout/cycle5"/>
    <dgm:cxn modelId="{CF03277C-9CCA-4FA0-B8B3-773A6073C606}" type="presParOf" srcId="{FF491C29-CEEC-4823-94D8-8BEBDAD98427}" destId="{7B4FFD6D-5871-4915-A9BD-BFCD7635064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DDB402-6B24-4E5E-A6FF-C4740ABE1239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131E34-3DB9-4A9B-B882-7DCD967E9454}">
      <dgm:prSet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US" sz="2000" dirty="0">
              <a:ea typeface="+mn-ea"/>
              <a:cs typeface="+mn-cs"/>
            </a:rPr>
            <a:t>1 Dec. 2025</a:t>
          </a:r>
        </a:p>
      </dgm:t>
    </dgm:pt>
    <dgm:pt modelId="{A80CA319-B111-4E41-91F0-90CA983366C3}" type="parTrans" cxnId="{518BC477-1471-4652-A23A-F1E67A3B23F8}">
      <dgm:prSet/>
      <dgm:spPr/>
      <dgm:t>
        <a:bodyPr/>
        <a:lstStyle/>
        <a:p>
          <a:endParaRPr lang="en-US"/>
        </a:p>
      </dgm:t>
    </dgm:pt>
    <dgm:pt modelId="{37AD3D92-E5C2-4CA1-B234-14A70F1A3A74}" type="sibTrans" cxnId="{518BC477-1471-4652-A23A-F1E67A3B23F8}">
      <dgm:prSet/>
      <dgm:spPr/>
      <dgm:t>
        <a:bodyPr/>
        <a:lstStyle/>
        <a:p>
          <a:endParaRPr lang="en-US"/>
        </a:p>
      </dgm:t>
    </dgm:pt>
    <dgm:pt modelId="{1658682B-6463-47D3-9B9B-F54F7BD1EDD4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400" dirty="0">
              <a:ea typeface="+mn-ea"/>
              <a:cs typeface="+mn-cs"/>
            </a:rPr>
            <a:t>Fund Launch Date- Application Window Opens!</a:t>
          </a:r>
        </a:p>
      </dgm:t>
    </dgm:pt>
    <dgm:pt modelId="{9BD68597-E764-49D3-A133-A51AA361E564}" type="parTrans" cxnId="{09489617-110A-4F6F-8EA5-C84B6364253E}">
      <dgm:prSet/>
      <dgm:spPr/>
      <dgm:t>
        <a:bodyPr/>
        <a:lstStyle/>
        <a:p>
          <a:endParaRPr lang="en-US"/>
        </a:p>
      </dgm:t>
    </dgm:pt>
    <dgm:pt modelId="{15992EC1-AEB9-458F-9FD3-71BF6AC41DA0}" type="sibTrans" cxnId="{09489617-110A-4F6F-8EA5-C84B6364253E}">
      <dgm:prSet/>
      <dgm:spPr/>
      <dgm:t>
        <a:bodyPr/>
        <a:lstStyle/>
        <a:p>
          <a:endParaRPr lang="en-US"/>
        </a:p>
      </dgm:t>
    </dgm:pt>
    <dgm:pt modelId="{530884D5-54B2-4C63-B07E-45DA3692BF34}">
      <dgm:prSet/>
      <dgm:spPr/>
      <dgm:t>
        <a:bodyPr/>
        <a:lstStyle/>
        <a:p>
          <a:pPr algn="l" rtl="0">
            <a:lnSpc>
              <a:spcPct val="90000"/>
            </a:lnSpc>
            <a:defRPr b="1"/>
          </a:pPr>
          <a:r>
            <a:rPr lang="en-US" sz="2000" dirty="0">
              <a:latin typeface="Arial"/>
              <a:ea typeface="+mn-ea"/>
              <a:cs typeface="+mn-cs"/>
            </a:rPr>
            <a:t>Dec 2025 /Jan.</a:t>
          </a:r>
          <a:r>
            <a:rPr lang="en-US" sz="2000" dirty="0">
              <a:ea typeface="+mn-ea"/>
              <a:cs typeface="+mn-cs"/>
            </a:rPr>
            <a:t> 2026</a:t>
          </a:r>
        </a:p>
      </dgm:t>
    </dgm:pt>
    <dgm:pt modelId="{6E4516AF-4EE1-4C8C-ACA3-5216C8F7F602}" type="parTrans" cxnId="{C72D4D9F-091B-48AA-B97B-88D84130EE8B}">
      <dgm:prSet/>
      <dgm:spPr/>
      <dgm:t>
        <a:bodyPr/>
        <a:lstStyle/>
        <a:p>
          <a:endParaRPr lang="en-US"/>
        </a:p>
      </dgm:t>
    </dgm:pt>
    <dgm:pt modelId="{C2055A08-0752-43C0-BD1E-4822B3C60A52}" type="sibTrans" cxnId="{C72D4D9F-091B-48AA-B97B-88D84130EE8B}">
      <dgm:prSet/>
      <dgm:spPr/>
      <dgm:t>
        <a:bodyPr/>
        <a:lstStyle/>
        <a:p>
          <a:endParaRPr lang="en-US"/>
        </a:p>
      </dgm:t>
    </dgm:pt>
    <dgm:pt modelId="{AB1C6040-8191-4917-9C22-521213FC6816}">
      <dgm:prSet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400" dirty="0">
              <a:ea typeface="+mn-ea"/>
              <a:cs typeface="+mn-cs"/>
            </a:rPr>
            <a:t>Information Session Webinar</a:t>
          </a:r>
          <a:r>
            <a:rPr lang="en-US" sz="1400" dirty="0">
              <a:latin typeface="Arial"/>
              <a:ea typeface="+mn-ea"/>
              <a:cs typeface="+mn-cs"/>
            </a:rPr>
            <a:t> 12/10</a:t>
          </a:r>
          <a:endParaRPr lang="en-US" sz="1400" dirty="0">
            <a:ea typeface="+mn-ea"/>
            <a:cs typeface="+mn-cs"/>
          </a:endParaRPr>
        </a:p>
      </dgm:t>
    </dgm:pt>
    <dgm:pt modelId="{E58E46A1-F9AB-4EC1-95FC-3280CA494CA2}" type="parTrans" cxnId="{74D9E569-3906-4EB8-AA35-794D61ABC1EF}">
      <dgm:prSet/>
      <dgm:spPr/>
      <dgm:t>
        <a:bodyPr/>
        <a:lstStyle/>
        <a:p>
          <a:endParaRPr lang="en-US"/>
        </a:p>
      </dgm:t>
    </dgm:pt>
    <dgm:pt modelId="{0F32A809-09DC-412E-B9F9-F3E2265E34CD}" type="sibTrans" cxnId="{74D9E569-3906-4EB8-AA35-794D61ABC1EF}">
      <dgm:prSet/>
      <dgm:spPr/>
      <dgm:t>
        <a:bodyPr/>
        <a:lstStyle/>
        <a:p>
          <a:endParaRPr lang="en-US"/>
        </a:p>
      </dgm:t>
    </dgm:pt>
    <dgm:pt modelId="{F01ACB27-84FE-45A2-ADE3-149D6F6C4AC1}">
      <dgm:prSet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US" sz="2000" dirty="0">
              <a:ea typeface="+mn-ea"/>
              <a:cs typeface="+mn-cs"/>
            </a:rPr>
            <a:t>31 Jan. 2026</a:t>
          </a:r>
        </a:p>
      </dgm:t>
    </dgm:pt>
    <dgm:pt modelId="{A807A3E4-28EB-48C5-9D4F-5C178BD3F097}" type="parTrans" cxnId="{D859B371-71EB-47AC-AE57-4E00F9E426B8}">
      <dgm:prSet/>
      <dgm:spPr/>
      <dgm:t>
        <a:bodyPr/>
        <a:lstStyle/>
        <a:p>
          <a:endParaRPr lang="en-US"/>
        </a:p>
      </dgm:t>
    </dgm:pt>
    <dgm:pt modelId="{E446AE32-000E-439F-8C82-CB840A3C52EF}" type="sibTrans" cxnId="{D859B371-71EB-47AC-AE57-4E00F9E426B8}">
      <dgm:prSet/>
      <dgm:spPr/>
      <dgm:t>
        <a:bodyPr/>
        <a:lstStyle/>
        <a:p>
          <a:endParaRPr lang="en-US"/>
        </a:p>
      </dgm:t>
    </dgm:pt>
    <dgm:pt modelId="{D147B286-2BCD-49CE-84FC-37ECAF285B80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400" dirty="0">
              <a:ea typeface="+mn-ea"/>
              <a:cs typeface="+mn-cs"/>
            </a:rPr>
            <a:t>Application Window Closes</a:t>
          </a:r>
        </a:p>
      </dgm:t>
    </dgm:pt>
    <dgm:pt modelId="{BC94D2B6-14E5-473C-8C18-D192743121FD}" type="parTrans" cxnId="{FD6C1603-2E0E-4DB2-A805-EF42E5CC6AAC}">
      <dgm:prSet/>
      <dgm:spPr/>
      <dgm:t>
        <a:bodyPr/>
        <a:lstStyle/>
        <a:p>
          <a:endParaRPr lang="en-US"/>
        </a:p>
      </dgm:t>
    </dgm:pt>
    <dgm:pt modelId="{6C22D812-EC69-4011-8076-E46764987EEE}" type="sibTrans" cxnId="{FD6C1603-2E0E-4DB2-A805-EF42E5CC6AAC}">
      <dgm:prSet/>
      <dgm:spPr/>
      <dgm:t>
        <a:bodyPr/>
        <a:lstStyle/>
        <a:p>
          <a:endParaRPr lang="en-US"/>
        </a:p>
      </dgm:t>
    </dgm:pt>
    <dgm:pt modelId="{6D5D6951-EC97-491D-87ED-775E479A26F9}">
      <dgm:prSet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US" sz="2000" dirty="0">
              <a:ea typeface="+mn-ea"/>
              <a:cs typeface="+mn-cs"/>
            </a:rPr>
            <a:t>1 Feb. 2026</a:t>
          </a:r>
        </a:p>
      </dgm:t>
    </dgm:pt>
    <dgm:pt modelId="{F81FBA91-BDC5-48E4-9CB5-D329E6E0D479}" type="parTrans" cxnId="{47F7C1A0-E2E2-46A2-A215-AA3AA416B2B2}">
      <dgm:prSet/>
      <dgm:spPr/>
      <dgm:t>
        <a:bodyPr/>
        <a:lstStyle/>
        <a:p>
          <a:endParaRPr lang="en-US"/>
        </a:p>
      </dgm:t>
    </dgm:pt>
    <dgm:pt modelId="{9D9A19EF-F1F0-4134-A105-31A3D3FF02AB}" type="sibTrans" cxnId="{47F7C1A0-E2E2-46A2-A215-AA3AA416B2B2}">
      <dgm:prSet/>
      <dgm:spPr/>
      <dgm:t>
        <a:bodyPr/>
        <a:lstStyle/>
        <a:p>
          <a:endParaRPr lang="en-US"/>
        </a:p>
      </dgm:t>
    </dgm:pt>
    <dgm:pt modelId="{142E6C7B-69C7-4ECC-9019-2F505EC81622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400" dirty="0">
              <a:ea typeface="+mn-ea"/>
              <a:cs typeface="+mn-cs"/>
            </a:rPr>
            <a:t>Loan Application Review by Loan Committee</a:t>
          </a:r>
        </a:p>
      </dgm:t>
    </dgm:pt>
    <dgm:pt modelId="{3B596034-B5ED-4442-BE15-980C00FB5ED9}" type="parTrans" cxnId="{0EECED19-47EA-4D69-8CA4-682BBCF0962A}">
      <dgm:prSet/>
      <dgm:spPr/>
      <dgm:t>
        <a:bodyPr/>
        <a:lstStyle/>
        <a:p>
          <a:endParaRPr lang="en-US"/>
        </a:p>
      </dgm:t>
    </dgm:pt>
    <dgm:pt modelId="{A95AC425-9C5F-4918-A2ED-A07FB2F66420}" type="sibTrans" cxnId="{0EECED19-47EA-4D69-8CA4-682BBCF0962A}">
      <dgm:prSet/>
      <dgm:spPr/>
      <dgm:t>
        <a:bodyPr/>
        <a:lstStyle/>
        <a:p>
          <a:endParaRPr lang="en-US"/>
        </a:p>
      </dgm:t>
    </dgm:pt>
    <dgm:pt modelId="{30110109-F535-4FF8-9426-F732170EE022}">
      <dgm:prSet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US" sz="2000" dirty="0">
              <a:ea typeface="+mn-ea"/>
              <a:cs typeface="+mn-cs"/>
            </a:rPr>
            <a:t>Mar. 2026</a:t>
          </a:r>
        </a:p>
      </dgm:t>
    </dgm:pt>
    <dgm:pt modelId="{37D14CB6-E667-4E88-B80E-A0FB43E2EB55}" type="parTrans" cxnId="{646B0710-CCAF-49FE-8493-0A24A6752C4C}">
      <dgm:prSet/>
      <dgm:spPr/>
      <dgm:t>
        <a:bodyPr/>
        <a:lstStyle/>
        <a:p>
          <a:endParaRPr lang="en-US"/>
        </a:p>
      </dgm:t>
    </dgm:pt>
    <dgm:pt modelId="{556E5CAE-4FD0-4881-8FA7-83CEED1D48DA}" type="sibTrans" cxnId="{646B0710-CCAF-49FE-8493-0A24A6752C4C}">
      <dgm:prSet/>
      <dgm:spPr/>
      <dgm:t>
        <a:bodyPr/>
        <a:lstStyle/>
        <a:p>
          <a:endParaRPr lang="en-US"/>
        </a:p>
      </dgm:t>
    </dgm:pt>
    <dgm:pt modelId="{CA9444EC-BB0D-4B25-8AB8-68B5912B6D0D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400" dirty="0">
              <a:ea typeface="+mn-ea"/>
              <a:cs typeface="+mn-cs"/>
            </a:rPr>
            <a:t>Mid- Late March 2026:  Applicants informed of loan Approval/Denial by Loan Committee</a:t>
          </a:r>
        </a:p>
      </dgm:t>
    </dgm:pt>
    <dgm:pt modelId="{2FBCB0B7-3E31-4CBF-98E4-C586BC840286}" type="parTrans" cxnId="{8D1EA7FC-DE38-4C05-A631-9290026475EA}">
      <dgm:prSet/>
      <dgm:spPr/>
      <dgm:t>
        <a:bodyPr/>
        <a:lstStyle/>
        <a:p>
          <a:endParaRPr lang="en-US"/>
        </a:p>
      </dgm:t>
    </dgm:pt>
    <dgm:pt modelId="{9FDE3892-CD74-41EC-9906-29E500A62964}" type="sibTrans" cxnId="{8D1EA7FC-DE38-4C05-A631-9290026475EA}">
      <dgm:prSet/>
      <dgm:spPr/>
      <dgm:t>
        <a:bodyPr/>
        <a:lstStyle/>
        <a:p>
          <a:endParaRPr lang="en-US"/>
        </a:p>
      </dgm:t>
    </dgm:pt>
    <dgm:pt modelId="{0611EB88-8340-47D3-9FDD-6E7E3A638E8F}">
      <dgm:prSet/>
      <dgm:spPr/>
      <dgm:t>
        <a:bodyPr/>
        <a:lstStyle/>
        <a:p>
          <a:pPr algn="l">
            <a:lnSpc>
              <a:spcPct val="90000"/>
            </a:lnSpc>
            <a:defRPr b="1"/>
          </a:pPr>
          <a:r>
            <a:rPr lang="en-US" sz="2000" dirty="0">
              <a:ea typeface="+mn-ea"/>
              <a:cs typeface="+mn-cs"/>
            </a:rPr>
            <a:t>April 2026</a:t>
          </a:r>
        </a:p>
      </dgm:t>
    </dgm:pt>
    <dgm:pt modelId="{3F02A714-C1E6-429B-9F49-9F0EDB451044}" type="parTrans" cxnId="{A0DAE955-E1B8-4033-B5E7-DE34A57DA1D0}">
      <dgm:prSet/>
      <dgm:spPr/>
      <dgm:t>
        <a:bodyPr/>
        <a:lstStyle/>
        <a:p>
          <a:endParaRPr lang="en-US"/>
        </a:p>
      </dgm:t>
    </dgm:pt>
    <dgm:pt modelId="{0039B87C-E11B-4EC5-BE1E-8FE612CB85ED}" type="sibTrans" cxnId="{A0DAE955-E1B8-4033-B5E7-DE34A57DA1D0}">
      <dgm:prSet/>
      <dgm:spPr/>
      <dgm:t>
        <a:bodyPr/>
        <a:lstStyle/>
        <a:p>
          <a:endParaRPr lang="en-US"/>
        </a:p>
      </dgm:t>
    </dgm:pt>
    <dgm:pt modelId="{067E7FD8-84E2-41A0-95E7-0497AE7F8F62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400" dirty="0">
              <a:ea typeface="+mn-ea"/>
              <a:cs typeface="+mn-cs"/>
            </a:rPr>
            <a:t>Expected Loan Funding </a:t>
          </a:r>
        </a:p>
      </dgm:t>
    </dgm:pt>
    <dgm:pt modelId="{41F7E665-9B86-4BEB-978C-E533AED10108}" type="parTrans" cxnId="{2C774C71-892F-4112-8AE2-F13500FA5D00}">
      <dgm:prSet/>
      <dgm:spPr/>
      <dgm:t>
        <a:bodyPr/>
        <a:lstStyle/>
        <a:p>
          <a:endParaRPr lang="en-US"/>
        </a:p>
      </dgm:t>
    </dgm:pt>
    <dgm:pt modelId="{65F6746B-86AE-43B2-A8AE-E092BC9C81F1}" type="sibTrans" cxnId="{2C774C71-892F-4112-8AE2-F13500FA5D00}">
      <dgm:prSet/>
      <dgm:spPr/>
      <dgm:t>
        <a:bodyPr/>
        <a:lstStyle/>
        <a:p>
          <a:endParaRPr lang="en-US"/>
        </a:p>
      </dgm:t>
    </dgm:pt>
    <dgm:pt modelId="{C414D1DD-0505-4325-BF3D-1F803AB0E0B0}">
      <dgm:prSet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400" dirty="0">
              <a:ea typeface="+mn-ea"/>
              <a:cs typeface="+mn-cs"/>
            </a:rPr>
            <a:t>In-Person Information </a:t>
          </a:r>
          <a:r>
            <a:rPr lang="en-US" sz="1400" dirty="0">
              <a:latin typeface="Arial"/>
              <a:ea typeface="+mn-ea"/>
              <a:cs typeface="+mn-cs"/>
            </a:rPr>
            <a:t>Sessions 1/13</a:t>
          </a:r>
          <a:r>
            <a:rPr lang="en-US" sz="1400" dirty="0">
              <a:ea typeface="+mn-ea"/>
              <a:cs typeface="+mn-cs"/>
            </a:rPr>
            <a:t> and 1/14/26</a:t>
          </a:r>
          <a:br>
            <a:rPr lang="en-US" sz="1400" dirty="0">
              <a:ea typeface="+mn-ea"/>
              <a:cs typeface="+mn-cs"/>
            </a:rPr>
          </a:br>
          <a:r>
            <a:rPr lang="en-US" sz="1400" dirty="0">
              <a:latin typeface="Arial"/>
              <a:ea typeface="+mn-ea"/>
              <a:cs typeface="+mn-cs"/>
            </a:rPr>
            <a:t>(</a:t>
          </a:r>
          <a:r>
            <a:rPr lang="en-US" sz="1400" dirty="0">
              <a:ea typeface="+mn-ea"/>
              <a:cs typeface="+mn-cs"/>
            </a:rPr>
            <a:t>Location TBD</a:t>
          </a:r>
          <a:r>
            <a:rPr lang="en-US" sz="1400" dirty="0">
              <a:latin typeface="Arial"/>
              <a:ea typeface="+mn-ea"/>
              <a:cs typeface="+mn-cs"/>
            </a:rPr>
            <a:t>)</a:t>
          </a:r>
          <a:endParaRPr lang="en-US" sz="1400" dirty="0">
            <a:ea typeface="+mn-ea"/>
            <a:cs typeface="+mn-cs"/>
          </a:endParaRPr>
        </a:p>
      </dgm:t>
    </dgm:pt>
    <dgm:pt modelId="{0E059010-07DE-4AE3-9EBB-17253E060EF2}" type="parTrans" cxnId="{A4A64B60-DC15-4ED3-B568-160E3DBC1AC0}">
      <dgm:prSet/>
      <dgm:spPr/>
      <dgm:t>
        <a:bodyPr/>
        <a:lstStyle/>
        <a:p>
          <a:endParaRPr lang="en-US"/>
        </a:p>
      </dgm:t>
    </dgm:pt>
    <dgm:pt modelId="{D0959F8B-B327-414E-96F5-430A97811108}" type="sibTrans" cxnId="{A4A64B60-DC15-4ED3-B568-160E3DBC1AC0}">
      <dgm:prSet/>
      <dgm:spPr/>
      <dgm:t>
        <a:bodyPr/>
        <a:lstStyle/>
        <a:p>
          <a:endParaRPr lang="en-US"/>
        </a:p>
      </dgm:t>
    </dgm:pt>
    <dgm:pt modelId="{535A28F2-319A-46F1-8B09-3CED8BACE1BD}" type="pres">
      <dgm:prSet presAssocID="{87DDB402-6B24-4E5E-A6FF-C4740ABE1239}" presName="root" presStyleCnt="0">
        <dgm:presLayoutVars>
          <dgm:chMax/>
          <dgm:chPref/>
          <dgm:animLvl val="lvl"/>
        </dgm:presLayoutVars>
      </dgm:prSet>
      <dgm:spPr/>
    </dgm:pt>
    <dgm:pt modelId="{EDA5BCE2-C6C9-404F-A32B-F48E7877214F}" type="pres">
      <dgm:prSet presAssocID="{87DDB402-6B24-4E5E-A6FF-C4740ABE1239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49BFA129-CBCD-4138-A37A-AEA63CCEDC10}" type="pres">
      <dgm:prSet presAssocID="{87DDB402-6B24-4E5E-A6FF-C4740ABE1239}" presName="nodes" presStyleCnt="0">
        <dgm:presLayoutVars>
          <dgm:chMax/>
          <dgm:chPref/>
          <dgm:animLvl val="lvl"/>
        </dgm:presLayoutVars>
      </dgm:prSet>
      <dgm:spPr/>
    </dgm:pt>
    <dgm:pt modelId="{A71A4EA5-3834-41DB-A525-E5BADCBF90FA}" type="pres">
      <dgm:prSet presAssocID="{D7131E34-3DB9-4A9B-B882-7DCD967E9454}" presName="composite" presStyleCnt="0"/>
      <dgm:spPr/>
    </dgm:pt>
    <dgm:pt modelId="{A5DD2FAD-14C3-44A2-A132-EBC2F27B9BC6}" type="pres">
      <dgm:prSet presAssocID="{D7131E34-3DB9-4A9B-B882-7DCD967E9454}" presName="ConnectorPoint" presStyleLbl="ln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1BF9B149-A283-4C7B-9025-BBF4700A274D}" type="pres">
      <dgm:prSet presAssocID="{D7131E34-3DB9-4A9B-B882-7DCD967E9454}" presName="DropPinPlaceHolder" presStyleCnt="0"/>
      <dgm:spPr/>
    </dgm:pt>
    <dgm:pt modelId="{910D515C-6A90-4F5B-9FEC-F274D59DA623}" type="pres">
      <dgm:prSet presAssocID="{D7131E34-3DB9-4A9B-B882-7DCD967E9454}" presName="DropPin" presStyleLbl="alignNode1" presStyleIdx="0" presStyleCnt="6"/>
      <dgm:spPr/>
    </dgm:pt>
    <dgm:pt modelId="{CC97BB26-3090-470F-8AF5-5CD18F9332B0}" type="pres">
      <dgm:prSet presAssocID="{D7131E34-3DB9-4A9B-B882-7DCD967E9454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7AD4FE1A-62C2-4368-B24E-0BC3C90C02F4}" type="pres">
      <dgm:prSet presAssocID="{D7131E34-3DB9-4A9B-B882-7DCD967E9454}" presName="L2TextContainer" presStyleLbl="revTx" presStyleIdx="0" presStyleCnt="12">
        <dgm:presLayoutVars>
          <dgm:bulletEnabled val="1"/>
        </dgm:presLayoutVars>
      </dgm:prSet>
      <dgm:spPr/>
    </dgm:pt>
    <dgm:pt modelId="{34498667-A517-4D1F-9C31-0B164AC73F38}" type="pres">
      <dgm:prSet presAssocID="{D7131E34-3DB9-4A9B-B882-7DCD967E9454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7D562495-4A05-47CE-A3C0-3C0366E04A9B}" type="pres">
      <dgm:prSet presAssocID="{D7131E34-3DB9-4A9B-B882-7DCD967E9454}" presName="ConnectLine" presStyleLbl="sibTrans1D1" presStyleIdx="0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6F7DDEB-EC9F-4807-B9C2-F1533CFD08BA}" type="pres">
      <dgm:prSet presAssocID="{D7131E34-3DB9-4A9B-B882-7DCD967E9454}" presName="EmptyPlaceHolder" presStyleCnt="0"/>
      <dgm:spPr/>
    </dgm:pt>
    <dgm:pt modelId="{6516EE09-3129-4601-A9E7-DC903132FA79}" type="pres">
      <dgm:prSet presAssocID="{37AD3D92-E5C2-4CA1-B234-14A70F1A3A74}" presName="spaceBetweenRectangles" presStyleCnt="0"/>
      <dgm:spPr/>
    </dgm:pt>
    <dgm:pt modelId="{612EF84F-C7C3-498E-918B-7A597B7A5860}" type="pres">
      <dgm:prSet presAssocID="{530884D5-54B2-4C63-B07E-45DA3692BF34}" presName="composite" presStyleCnt="0"/>
      <dgm:spPr/>
    </dgm:pt>
    <dgm:pt modelId="{0E7B12FC-B807-42A3-A171-53708CDC535C}" type="pres">
      <dgm:prSet presAssocID="{530884D5-54B2-4C63-B07E-45DA3692BF34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B64E8030-9592-4E10-A336-17B61C97F7FC}" type="pres">
      <dgm:prSet presAssocID="{530884D5-54B2-4C63-B07E-45DA3692BF34}" presName="DropPinPlaceHolder" presStyleCnt="0"/>
      <dgm:spPr/>
    </dgm:pt>
    <dgm:pt modelId="{F413BF17-D61E-43B2-BC82-C9EF97A572B1}" type="pres">
      <dgm:prSet presAssocID="{530884D5-54B2-4C63-B07E-45DA3692BF34}" presName="DropPin" presStyleLbl="alignNode1" presStyleIdx="1" presStyleCnt="6"/>
      <dgm:spPr/>
    </dgm:pt>
    <dgm:pt modelId="{CD29D458-5F1E-4091-9777-F27E2AA9CBDE}" type="pres">
      <dgm:prSet presAssocID="{530884D5-54B2-4C63-B07E-45DA3692BF34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84FDC006-7EC3-4F73-8BF5-361D8628DEB2}" type="pres">
      <dgm:prSet presAssocID="{530884D5-54B2-4C63-B07E-45DA3692BF34}" presName="L2TextContainer" presStyleLbl="revTx" presStyleIdx="2" presStyleCnt="12">
        <dgm:presLayoutVars>
          <dgm:bulletEnabled val="1"/>
        </dgm:presLayoutVars>
      </dgm:prSet>
      <dgm:spPr/>
    </dgm:pt>
    <dgm:pt modelId="{3B1B4B9D-48A1-4E9E-B819-F199EADE2106}" type="pres">
      <dgm:prSet presAssocID="{530884D5-54B2-4C63-B07E-45DA3692BF34}" presName="L1TextContainer" presStyleLbl="revTx" presStyleIdx="3" presStyleCnt="12" custScaleX="111244" custScaleY="121853" custLinFactNeighborX="5670" custLinFactNeighborY="92980">
        <dgm:presLayoutVars>
          <dgm:chMax val="1"/>
          <dgm:chPref val="1"/>
          <dgm:bulletEnabled val="1"/>
        </dgm:presLayoutVars>
      </dgm:prSet>
      <dgm:spPr/>
    </dgm:pt>
    <dgm:pt modelId="{D54984C6-B936-4EC0-9A41-8E391BFD14B7}" type="pres">
      <dgm:prSet presAssocID="{530884D5-54B2-4C63-B07E-45DA3692BF34}" presName="ConnectLine" presStyleLbl="sibTrans1D1" presStyleIdx="1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FC26459-DD95-4B9E-BE7E-A940F1790E2B}" type="pres">
      <dgm:prSet presAssocID="{530884D5-54B2-4C63-B07E-45DA3692BF34}" presName="EmptyPlaceHolder" presStyleCnt="0"/>
      <dgm:spPr/>
    </dgm:pt>
    <dgm:pt modelId="{F2EEF6F6-1967-438D-BC60-7FA831DF93EA}" type="pres">
      <dgm:prSet presAssocID="{C2055A08-0752-43C0-BD1E-4822B3C60A52}" presName="spaceBetweenRectangles" presStyleCnt="0"/>
      <dgm:spPr/>
    </dgm:pt>
    <dgm:pt modelId="{5A3B3338-926C-4EC8-A349-0D3FDF7413A6}" type="pres">
      <dgm:prSet presAssocID="{F01ACB27-84FE-45A2-ADE3-149D6F6C4AC1}" presName="composite" presStyleCnt="0"/>
      <dgm:spPr/>
    </dgm:pt>
    <dgm:pt modelId="{85AEA34B-AF7C-4D79-A94F-CFF1BF20CB58}" type="pres">
      <dgm:prSet presAssocID="{F01ACB27-84FE-45A2-ADE3-149D6F6C4AC1}" presName="ConnectorPoint" presStyleLbl="ln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4B7CEB22-762D-43CD-BFFB-5C8AE7D4A536}" type="pres">
      <dgm:prSet presAssocID="{F01ACB27-84FE-45A2-ADE3-149D6F6C4AC1}" presName="DropPinPlaceHolder" presStyleCnt="0"/>
      <dgm:spPr/>
    </dgm:pt>
    <dgm:pt modelId="{4C565A8E-01F1-4477-9C0A-6D1F87EB5656}" type="pres">
      <dgm:prSet presAssocID="{F01ACB27-84FE-45A2-ADE3-149D6F6C4AC1}" presName="DropPin" presStyleLbl="alignNode1" presStyleIdx="2" presStyleCnt="6"/>
      <dgm:spPr/>
    </dgm:pt>
    <dgm:pt modelId="{6E6B8D15-185D-41B3-9A4F-82994EF74CE9}" type="pres">
      <dgm:prSet presAssocID="{F01ACB27-84FE-45A2-ADE3-149D6F6C4AC1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46515B0B-15F7-4EF7-81DF-E0B110012B51}" type="pres">
      <dgm:prSet presAssocID="{F01ACB27-84FE-45A2-ADE3-149D6F6C4AC1}" presName="L2TextContainer" presStyleLbl="revTx" presStyleIdx="4" presStyleCnt="12">
        <dgm:presLayoutVars>
          <dgm:bulletEnabled val="1"/>
        </dgm:presLayoutVars>
      </dgm:prSet>
      <dgm:spPr/>
    </dgm:pt>
    <dgm:pt modelId="{B00CACD8-ADB8-44A4-A01D-92F369394782}" type="pres">
      <dgm:prSet presAssocID="{F01ACB27-84FE-45A2-ADE3-149D6F6C4AC1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30AC93B7-967F-49AF-AC71-83BDA979048B}" type="pres">
      <dgm:prSet presAssocID="{F01ACB27-84FE-45A2-ADE3-149D6F6C4AC1}" presName="ConnectLine" presStyleLbl="sibTrans1D1" presStyleIdx="2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04275658-7149-403B-B3E0-FF840273F095}" type="pres">
      <dgm:prSet presAssocID="{F01ACB27-84FE-45A2-ADE3-149D6F6C4AC1}" presName="EmptyPlaceHolder" presStyleCnt="0"/>
      <dgm:spPr/>
    </dgm:pt>
    <dgm:pt modelId="{473BE525-26CE-4E90-BD92-7D25427C3BF8}" type="pres">
      <dgm:prSet presAssocID="{E446AE32-000E-439F-8C82-CB840A3C52EF}" presName="spaceBetweenRectangles" presStyleCnt="0"/>
      <dgm:spPr/>
    </dgm:pt>
    <dgm:pt modelId="{1E05F644-3E97-488E-A129-F1D3C60C14F2}" type="pres">
      <dgm:prSet presAssocID="{6D5D6951-EC97-491D-87ED-775E479A26F9}" presName="composite" presStyleCnt="0"/>
      <dgm:spPr/>
    </dgm:pt>
    <dgm:pt modelId="{378AEC1F-3662-4A4A-B829-18773BB170E8}" type="pres">
      <dgm:prSet presAssocID="{6D5D6951-EC97-491D-87ED-775E479A26F9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493075F7-8D8A-4DEC-B6CF-241249D32E6B}" type="pres">
      <dgm:prSet presAssocID="{6D5D6951-EC97-491D-87ED-775E479A26F9}" presName="DropPinPlaceHolder" presStyleCnt="0"/>
      <dgm:spPr/>
    </dgm:pt>
    <dgm:pt modelId="{3D0AACE7-D984-4F17-9157-A60E72A63BCD}" type="pres">
      <dgm:prSet presAssocID="{6D5D6951-EC97-491D-87ED-775E479A26F9}" presName="DropPin" presStyleLbl="alignNode1" presStyleIdx="3" presStyleCnt="6"/>
      <dgm:spPr/>
    </dgm:pt>
    <dgm:pt modelId="{06737F0D-48A5-4FF2-98F3-3CE3EE1D39F1}" type="pres">
      <dgm:prSet presAssocID="{6D5D6951-EC97-491D-87ED-775E479A26F9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F4034439-0FD5-4C4D-9D80-CC79D2F645C6}" type="pres">
      <dgm:prSet presAssocID="{6D5D6951-EC97-491D-87ED-775E479A26F9}" presName="L2TextContainer" presStyleLbl="revTx" presStyleIdx="6" presStyleCnt="12">
        <dgm:presLayoutVars>
          <dgm:bulletEnabled val="1"/>
        </dgm:presLayoutVars>
      </dgm:prSet>
      <dgm:spPr/>
    </dgm:pt>
    <dgm:pt modelId="{B6C13CD0-3A6E-47A5-8A4A-054D39A71625}" type="pres">
      <dgm:prSet presAssocID="{6D5D6951-EC97-491D-87ED-775E479A26F9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4666894D-FB7D-4D36-842C-738BED230FBC}" type="pres">
      <dgm:prSet presAssocID="{6D5D6951-EC97-491D-87ED-775E479A26F9}" presName="ConnectLine" presStyleLbl="sibTrans1D1" presStyleIdx="3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13DE7F8-F7F8-4B53-82DB-5CAEB0EAA74D}" type="pres">
      <dgm:prSet presAssocID="{6D5D6951-EC97-491D-87ED-775E479A26F9}" presName="EmptyPlaceHolder" presStyleCnt="0"/>
      <dgm:spPr/>
    </dgm:pt>
    <dgm:pt modelId="{54F34BEB-570E-4F19-B51B-0B3FBD138733}" type="pres">
      <dgm:prSet presAssocID="{9D9A19EF-F1F0-4134-A105-31A3D3FF02AB}" presName="spaceBetweenRectangles" presStyleCnt="0"/>
      <dgm:spPr/>
    </dgm:pt>
    <dgm:pt modelId="{D2BC14C4-A419-4BF1-9666-DC17F3F9D719}" type="pres">
      <dgm:prSet presAssocID="{30110109-F535-4FF8-9426-F732170EE022}" presName="composite" presStyleCnt="0"/>
      <dgm:spPr/>
    </dgm:pt>
    <dgm:pt modelId="{8FBEAAEA-0910-498C-BE11-78820EC82FEF}" type="pres">
      <dgm:prSet presAssocID="{30110109-F535-4FF8-9426-F732170EE022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CDB5B83F-7E1B-4E1E-8C3B-7ABB418DCCF3}" type="pres">
      <dgm:prSet presAssocID="{30110109-F535-4FF8-9426-F732170EE022}" presName="DropPinPlaceHolder" presStyleCnt="0"/>
      <dgm:spPr/>
    </dgm:pt>
    <dgm:pt modelId="{AC05815D-CBBD-40B6-9CED-31775CFBF014}" type="pres">
      <dgm:prSet presAssocID="{30110109-F535-4FF8-9426-F732170EE022}" presName="DropPin" presStyleLbl="alignNode1" presStyleIdx="4" presStyleCnt="6"/>
      <dgm:spPr/>
    </dgm:pt>
    <dgm:pt modelId="{14F3985C-B311-42C0-B8CF-53B616A2D2D8}" type="pres">
      <dgm:prSet presAssocID="{30110109-F535-4FF8-9426-F732170EE022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4E954951-D54B-46D7-A590-064D9350A53F}" type="pres">
      <dgm:prSet presAssocID="{30110109-F535-4FF8-9426-F732170EE022}" presName="L2TextContainer" presStyleLbl="revTx" presStyleIdx="8" presStyleCnt="12">
        <dgm:presLayoutVars>
          <dgm:bulletEnabled val="1"/>
        </dgm:presLayoutVars>
      </dgm:prSet>
      <dgm:spPr/>
    </dgm:pt>
    <dgm:pt modelId="{1F233047-9CD3-4D7F-A395-8C4DE4F6CA65}" type="pres">
      <dgm:prSet presAssocID="{30110109-F535-4FF8-9426-F732170EE022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7A17A666-7B49-4732-8103-ECF0F4FD394C}" type="pres">
      <dgm:prSet presAssocID="{30110109-F535-4FF8-9426-F732170EE022}" presName="ConnectLine" presStyleLbl="sibTrans1D1" presStyleIdx="4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732B623-81C4-4FDA-BF14-A34FF13BAF27}" type="pres">
      <dgm:prSet presAssocID="{30110109-F535-4FF8-9426-F732170EE022}" presName="EmptyPlaceHolder" presStyleCnt="0"/>
      <dgm:spPr/>
    </dgm:pt>
    <dgm:pt modelId="{7FEFED0A-0C6B-41AE-8E2E-78E0295C8B6B}" type="pres">
      <dgm:prSet presAssocID="{556E5CAE-4FD0-4881-8FA7-83CEED1D48DA}" presName="spaceBetweenRectangles" presStyleCnt="0"/>
      <dgm:spPr/>
    </dgm:pt>
    <dgm:pt modelId="{B4FAD505-4E87-44F2-8E5F-AFFC2E9B93A2}" type="pres">
      <dgm:prSet presAssocID="{0611EB88-8340-47D3-9FDD-6E7E3A638E8F}" presName="composite" presStyleCnt="0"/>
      <dgm:spPr/>
    </dgm:pt>
    <dgm:pt modelId="{EE53A192-534E-4258-8AF5-29E984D3BD57}" type="pres">
      <dgm:prSet presAssocID="{0611EB88-8340-47D3-9FDD-6E7E3A638E8F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0A0DAD7-4009-4011-8BC6-2EBB90697329}" type="pres">
      <dgm:prSet presAssocID="{0611EB88-8340-47D3-9FDD-6E7E3A638E8F}" presName="DropPinPlaceHolder" presStyleCnt="0"/>
      <dgm:spPr/>
    </dgm:pt>
    <dgm:pt modelId="{A731ADE6-7E1E-44CD-8134-9619634B3A4B}" type="pres">
      <dgm:prSet presAssocID="{0611EB88-8340-47D3-9FDD-6E7E3A638E8F}" presName="DropPin" presStyleLbl="alignNode1" presStyleIdx="5" presStyleCnt="6"/>
      <dgm:spPr/>
    </dgm:pt>
    <dgm:pt modelId="{240334F1-9815-494C-A162-D9F4431B0E27}" type="pres">
      <dgm:prSet presAssocID="{0611EB88-8340-47D3-9FDD-6E7E3A638E8F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73DC1CD9-4994-4845-A15D-B3E72D4B76FB}" type="pres">
      <dgm:prSet presAssocID="{0611EB88-8340-47D3-9FDD-6E7E3A638E8F}" presName="L2TextContainer" presStyleLbl="revTx" presStyleIdx="10" presStyleCnt="12">
        <dgm:presLayoutVars>
          <dgm:bulletEnabled val="1"/>
        </dgm:presLayoutVars>
      </dgm:prSet>
      <dgm:spPr/>
    </dgm:pt>
    <dgm:pt modelId="{E8B83C3A-2CE6-4ECA-BFC8-677045B7CD05}" type="pres">
      <dgm:prSet presAssocID="{0611EB88-8340-47D3-9FDD-6E7E3A638E8F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AF2EAF53-5C30-43EA-9330-D416F724C916}" type="pres">
      <dgm:prSet presAssocID="{0611EB88-8340-47D3-9FDD-6E7E3A638E8F}" presName="ConnectLine" presStyleLbl="sibTrans1D1" presStyleIdx="5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ACF0D99-0224-475E-AA30-26363784FF95}" type="pres">
      <dgm:prSet presAssocID="{0611EB88-8340-47D3-9FDD-6E7E3A638E8F}" presName="EmptyPlaceHolder" presStyleCnt="0"/>
      <dgm:spPr/>
    </dgm:pt>
  </dgm:ptLst>
  <dgm:cxnLst>
    <dgm:cxn modelId="{7FFC2600-1A1A-4E34-9177-C64CA449BC54}" type="presOf" srcId="{C414D1DD-0505-4325-BF3D-1F803AB0E0B0}" destId="{84FDC006-7EC3-4F73-8BF5-361D8628DEB2}" srcOrd="0" destOrd="1" presId="urn:microsoft.com/office/officeart/2017/3/layout/DropPinTimeline"/>
    <dgm:cxn modelId="{FD6C1603-2E0E-4DB2-A805-EF42E5CC6AAC}" srcId="{F01ACB27-84FE-45A2-ADE3-149D6F6C4AC1}" destId="{D147B286-2BCD-49CE-84FC-37ECAF285B80}" srcOrd="0" destOrd="0" parTransId="{BC94D2B6-14E5-473C-8C18-D192743121FD}" sibTransId="{6C22D812-EC69-4011-8076-E46764987EEE}"/>
    <dgm:cxn modelId="{646B0710-CCAF-49FE-8493-0A24A6752C4C}" srcId="{87DDB402-6B24-4E5E-A6FF-C4740ABE1239}" destId="{30110109-F535-4FF8-9426-F732170EE022}" srcOrd="4" destOrd="0" parTransId="{37D14CB6-E667-4E88-B80E-A0FB43E2EB55}" sibTransId="{556E5CAE-4FD0-4881-8FA7-83CEED1D48DA}"/>
    <dgm:cxn modelId="{B543EE13-EC34-454A-BC25-CEEE08CDC09A}" type="presOf" srcId="{6D5D6951-EC97-491D-87ED-775E479A26F9}" destId="{B6C13CD0-3A6E-47A5-8A4A-054D39A71625}" srcOrd="0" destOrd="0" presId="urn:microsoft.com/office/officeart/2017/3/layout/DropPinTimeline"/>
    <dgm:cxn modelId="{09489617-110A-4F6F-8EA5-C84B6364253E}" srcId="{D7131E34-3DB9-4A9B-B882-7DCD967E9454}" destId="{1658682B-6463-47D3-9B9B-F54F7BD1EDD4}" srcOrd="0" destOrd="0" parTransId="{9BD68597-E764-49D3-A133-A51AA361E564}" sibTransId="{15992EC1-AEB9-458F-9FD3-71BF6AC41DA0}"/>
    <dgm:cxn modelId="{0EECED19-47EA-4D69-8CA4-682BBCF0962A}" srcId="{6D5D6951-EC97-491D-87ED-775E479A26F9}" destId="{142E6C7B-69C7-4ECC-9019-2F505EC81622}" srcOrd="0" destOrd="0" parTransId="{3B596034-B5ED-4442-BE15-980C00FB5ED9}" sibTransId="{A95AC425-9C5F-4918-A2ED-A07FB2F66420}"/>
    <dgm:cxn modelId="{44C54621-A4E2-4301-B3F1-4D30A2DEC80D}" type="presOf" srcId="{CA9444EC-BB0D-4B25-8AB8-68B5912B6D0D}" destId="{4E954951-D54B-46D7-A590-064D9350A53F}" srcOrd="0" destOrd="0" presId="urn:microsoft.com/office/officeart/2017/3/layout/DropPinTimeline"/>
    <dgm:cxn modelId="{EAB78130-AC95-4A96-90CB-AAA36322200A}" type="presOf" srcId="{F01ACB27-84FE-45A2-ADE3-149D6F6C4AC1}" destId="{B00CACD8-ADB8-44A4-A01D-92F369394782}" srcOrd="0" destOrd="0" presId="urn:microsoft.com/office/officeart/2017/3/layout/DropPinTimeline"/>
    <dgm:cxn modelId="{8334DA34-8C43-4E81-8E1F-42CB6E542D8E}" type="presOf" srcId="{1658682B-6463-47D3-9B9B-F54F7BD1EDD4}" destId="{7AD4FE1A-62C2-4368-B24E-0BC3C90C02F4}" srcOrd="0" destOrd="0" presId="urn:microsoft.com/office/officeart/2017/3/layout/DropPinTimeline"/>
    <dgm:cxn modelId="{A4A64B60-DC15-4ED3-B568-160E3DBC1AC0}" srcId="{530884D5-54B2-4C63-B07E-45DA3692BF34}" destId="{C414D1DD-0505-4325-BF3D-1F803AB0E0B0}" srcOrd="1" destOrd="0" parTransId="{0E059010-07DE-4AE3-9EBB-17253E060EF2}" sibTransId="{D0959F8B-B327-414E-96F5-430A97811108}"/>
    <dgm:cxn modelId="{74D9E569-3906-4EB8-AA35-794D61ABC1EF}" srcId="{530884D5-54B2-4C63-B07E-45DA3692BF34}" destId="{AB1C6040-8191-4917-9C22-521213FC6816}" srcOrd="0" destOrd="0" parTransId="{E58E46A1-F9AB-4EC1-95FC-3280CA494CA2}" sibTransId="{0F32A809-09DC-412E-B9F9-F3E2265E34CD}"/>
    <dgm:cxn modelId="{063F4F4B-91C2-41CA-9463-9996E5ED54AC}" type="presOf" srcId="{D7131E34-3DB9-4A9B-B882-7DCD967E9454}" destId="{34498667-A517-4D1F-9C31-0B164AC73F38}" srcOrd="0" destOrd="0" presId="urn:microsoft.com/office/officeart/2017/3/layout/DropPinTimeline"/>
    <dgm:cxn modelId="{17AFD44D-7A3B-4015-B5C0-0109C2237FD1}" type="presOf" srcId="{0611EB88-8340-47D3-9FDD-6E7E3A638E8F}" destId="{E8B83C3A-2CE6-4ECA-BFC8-677045B7CD05}" srcOrd="0" destOrd="0" presId="urn:microsoft.com/office/officeart/2017/3/layout/DropPinTimeline"/>
    <dgm:cxn modelId="{F1F25F4E-D977-459D-8B75-D66B97540312}" type="presOf" srcId="{30110109-F535-4FF8-9426-F732170EE022}" destId="{1F233047-9CD3-4D7F-A395-8C4DE4F6CA65}" srcOrd="0" destOrd="0" presId="urn:microsoft.com/office/officeart/2017/3/layout/DropPinTimeline"/>
    <dgm:cxn modelId="{2C774C71-892F-4112-8AE2-F13500FA5D00}" srcId="{0611EB88-8340-47D3-9FDD-6E7E3A638E8F}" destId="{067E7FD8-84E2-41A0-95E7-0497AE7F8F62}" srcOrd="0" destOrd="0" parTransId="{41F7E665-9B86-4BEB-978C-E533AED10108}" sibTransId="{65F6746B-86AE-43B2-A8AE-E092BC9C81F1}"/>
    <dgm:cxn modelId="{D859B371-71EB-47AC-AE57-4E00F9E426B8}" srcId="{87DDB402-6B24-4E5E-A6FF-C4740ABE1239}" destId="{F01ACB27-84FE-45A2-ADE3-149D6F6C4AC1}" srcOrd="2" destOrd="0" parTransId="{A807A3E4-28EB-48C5-9D4F-5C178BD3F097}" sibTransId="{E446AE32-000E-439F-8C82-CB840A3C52EF}"/>
    <dgm:cxn modelId="{A0DAE955-E1B8-4033-B5E7-DE34A57DA1D0}" srcId="{87DDB402-6B24-4E5E-A6FF-C4740ABE1239}" destId="{0611EB88-8340-47D3-9FDD-6E7E3A638E8F}" srcOrd="5" destOrd="0" parTransId="{3F02A714-C1E6-429B-9F49-9F0EDB451044}" sibTransId="{0039B87C-E11B-4EC5-BE1E-8FE612CB85ED}"/>
    <dgm:cxn modelId="{518BC477-1471-4652-A23A-F1E67A3B23F8}" srcId="{87DDB402-6B24-4E5E-A6FF-C4740ABE1239}" destId="{D7131E34-3DB9-4A9B-B882-7DCD967E9454}" srcOrd="0" destOrd="0" parTransId="{A80CA319-B111-4E41-91F0-90CA983366C3}" sibTransId="{37AD3D92-E5C2-4CA1-B234-14A70F1A3A74}"/>
    <dgm:cxn modelId="{47486A82-DEB6-4DAF-89F1-8012F6E077D6}" type="presOf" srcId="{530884D5-54B2-4C63-B07E-45DA3692BF34}" destId="{3B1B4B9D-48A1-4E9E-B819-F199EADE2106}" srcOrd="0" destOrd="0" presId="urn:microsoft.com/office/officeart/2017/3/layout/DropPinTimeline"/>
    <dgm:cxn modelId="{11C76A88-8C9F-4A5B-A973-2798C05C0546}" type="presOf" srcId="{D147B286-2BCD-49CE-84FC-37ECAF285B80}" destId="{46515B0B-15F7-4EF7-81DF-E0B110012B51}" srcOrd="0" destOrd="0" presId="urn:microsoft.com/office/officeart/2017/3/layout/DropPinTimeline"/>
    <dgm:cxn modelId="{C72D4D9F-091B-48AA-B97B-88D84130EE8B}" srcId="{87DDB402-6B24-4E5E-A6FF-C4740ABE1239}" destId="{530884D5-54B2-4C63-B07E-45DA3692BF34}" srcOrd="1" destOrd="0" parTransId="{6E4516AF-4EE1-4C8C-ACA3-5216C8F7F602}" sibTransId="{C2055A08-0752-43C0-BD1E-4822B3C60A52}"/>
    <dgm:cxn modelId="{47F7C1A0-E2E2-46A2-A215-AA3AA416B2B2}" srcId="{87DDB402-6B24-4E5E-A6FF-C4740ABE1239}" destId="{6D5D6951-EC97-491D-87ED-775E479A26F9}" srcOrd="3" destOrd="0" parTransId="{F81FBA91-BDC5-48E4-9CB5-D329E6E0D479}" sibTransId="{9D9A19EF-F1F0-4134-A105-31A3D3FF02AB}"/>
    <dgm:cxn modelId="{2E5F6BA4-AAFD-4B57-8E82-24BFD8BD9C4D}" type="presOf" srcId="{142E6C7B-69C7-4ECC-9019-2F505EC81622}" destId="{F4034439-0FD5-4C4D-9D80-CC79D2F645C6}" srcOrd="0" destOrd="0" presId="urn:microsoft.com/office/officeart/2017/3/layout/DropPinTimeline"/>
    <dgm:cxn modelId="{8593FFAD-4B8B-4607-9ED5-6305099C9FC5}" type="presOf" srcId="{87DDB402-6B24-4E5E-A6FF-C4740ABE1239}" destId="{535A28F2-319A-46F1-8B09-3CED8BACE1BD}" srcOrd="0" destOrd="0" presId="urn:microsoft.com/office/officeart/2017/3/layout/DropPinTimeline"/>
    <dgm:cxn modelId="{811565AE-E53A-4A04-A962-3459756D4F5D}" type="presOf" srcId="{067E7FD8-84E2-41A0-95E7-0497AE7F8F62}" destId="{73DC1CD9-4994-4845-A15D-B3E72D4B76FB}" srcOrd="0" destOrd="0" presId="urn:microsoft.com/office/officeart/2017/3/layout/DropPinTimeline"/>
    <dgm:cxn modelId="{7BC0BEF5-C8CE-46AB-BA3F-BB9C77E4ED48}" type="presOf" srcId="{AB1C6040-8191-4917-9C22-521213FC6816}" destId="{84FDC006-7EC3-4F73-8BF5-361D8628DEB2}" srcOrd="0" destOrd="0" presId="urn:microsoft.com/office/officeart/2017/3/layout/DropPinTimeline"/>
    <dgm:cxn modelId="{8D1EA7FC-DE38-4C05-A631-9290026475EA}" srcId="{30110109-F535-4FF8-9426-F732170EE022}" destId="{CA9444EC-BB0D-4B25-8AB8-68B5912B6D0D}" srcOrd="0" destOrd="0" parTransId="{2FBCB0B7-3E31-4CBF-98E4-C586BC840286}" sibTransId="{9FDE3892-CD74-41EC-9906-29E500A62964}"/>
    <dgm:cxn modelId="{BE5369B0-5E44-489C-BCB1-DADC7841EDB9}" type="presParOf" srcId="{535A28F2-319A-46F1-8B09-3CED8BACE1BD}" destId="{EDA5BCE2-C6C9-404F-A32B-F48E7877214F}" srcOrd="0" destOrd="0" presId="urn:microsoft.com/office/officeart/2017/3/layout/DropPinTimeline"/>
    <dgm:cxn modelId="{BE5980DE-ED5A-4046-B60F-3E6677DF60ED}" type="presParOf" srcId="{535A28F2-319A-46F1-8B09-3CED8BACE1BD}" destId="{49BFA129-CBCD-4138-A37A-AEA63CCEDC10}" srcOrd="1" destOrd="0" presId="urn:microsoft.com/office/officeart/2017/3/layout/DropPinTimeline"/>
    <dgm:cxn modelId="{CE63D262-9EB0-48B4-B6E2-385E4E92318C}" type="presParOf" srcId="{49BFA129-CBCD-4138-A37A-AEA63CCEDC10}" destId="{A71A4EA5-3834-41DB-A525-E5BADCBF90FA}" srcOrd="0" destOrd="0" presId="urn:microsoft.com/office/officeart/2017/3/layout/DropPinTimeline"/>
    <dgm:cxn modelId="{6D502126-86C2-479E-BFAC-838A80CFCCF4}" type="presParOf" srcId="{A71A4EA5-3834-41DB-A525-E5BADCBF90FA}" destId="{A5DD2FAD-14C3-44A2-A132-EBC2F27B9BC6}" srcOrd="0" destOrd="0" presId="urn:microsoft.com/office/officeart/2017/3/layout/DropPinTimeline"/>
    <dgm:cxn modelId="{02D26A72-3E81-44CB-8F45-8A18F19EFFE7}" type="presParOf" srcId="{A71A4EA5-3834-41DB-A525-E5BADCBF90FA}" destId="{1BF9B149-A283-4C7B-9025-BBF4700A274D}" srcOrd="1" destOrd="0" presId="urn:microsoft.com/office/officeart/2017/3/layout/DropPinTimeline"/>
    <dgm:cxn modelId="{24FDE5E3-97D3-4DEC-AC9A-47D6ADB50A97}" type="presParOf" srcId="{1BF9B149-A283-4C7B-9025-BBF4700A274D}" destId="{910D515C-6A90-4F5B-9FEC-F274D59DA623}" srcOrd="0" destOrd="0" presId="urn:microsoft.com/office/officeart/2017/3/layout/DropPinTimeline"/>
    <dgm:cxn modelId="{3D4D1A87-C97C-40B2-987E-FE006496DDA9}" type="presParOf" srcId="{1BF9B149-A283-4C7B-9025-BBF4700A274D}" destId="{CC97BB26-3090-470F-8AF5-5CD18F9332B0}" srcOrd="1" destOrd="0" presId="urn:microsoft.com/office/officeart/2017/3/layout/DropPinTimeline"/>
    <dgm:cxn modelId="{65C95BF7-0663-44CE-B8B1-9EC43A5A4146}" type="presParOf" srcId="{A71A4EA5-3834-41DB-A525-E5BADCBF90FA}" destId="{7AD4FE1A-62C2-4368-B24E-0BC3C90C02F4}" srcOrd="2" destOrd="0" presId="urn:microsoft.com/office/officeart/2017/3/layout/DropPinTimeline"/>
    <dgm:cxn modelId="{9BE2B771-5211-4737-B91E-E816D987D1A5}" type="presParOf" srcId="{A71A4EA5-3834-41DB-A525-E5BADCBF90FA}" destId="{34498667-A517-4D1F-9C31-0B164AC73F38}" srcOrd="3" destOrd="0" presId="urn:microsoft.com/office/officeart/2017/3/layout/DropPinTimeline"/>
    <dgm:cxn modelId="{8EB0B253-3752-4DC1-BD8D-5B7457132344}" type="presParOf" srcId="{A71A4EA5-3834-41DB-A525-E5BADCBF90FA}" destId="{7D562495-4A05-47CE-A3C0-3C0366E04A9B}" srcOrd="4" destOrd="0" presId="urn:microsoft.com/office/officeart/2017/3/layout/DropPinTimeline"/>
    <dgm:cxn modelId="{371C54BF-FED8-44B3-8471-05C75BD53ECF}" type="presParOf" srcId="{A71A4EA5-3834-41DB-A525-E5BADCBF90FA}" destId="{66F7DDEB-EC9F-4807-B9C2-F1533CFD08BA}" srcOrd="5" destOrd="0" presId="urn:microsoft.com/office/officeart/2017/3/layout/DropPinTimeline"/>
    <dgm:cxn modelId="{E547EEDD-5A66-4DBC-95AA-3DC01465125E}" type="presParOf" srcId="{49BFA129-CBCD-4138-A37A-AEA63CCEDC10}" destId="{6516EE09-3129-4601-A9E7-DC903132FA79}" srcOrd="1" destOrd="0" presId="urn:microsoft.com/office/officeart/2017/3/layout/DropPinTimeline"/>
    <dgm:cxn modelId="{4EED202A-000F-4ABD-A260-A06CFAFE18B3}" type="presParOf" srcId="{49BFA129-CBCD-4138-A37A-AEA63CCEDC10}" destId="{612EF84F-C7C3-498E-918B-7A597B7A5860}" srcOrd="2" destOrd="0" presId="urn:microsoft.com/office/officeart/2017/3/layout/DropPinTimeline"/>
    <dgm:cxn modelId="{1A66D023-1FAF-4ECC-8FC2-234ED8A0BE74}" type="presParOf" srcId="{612EF84F-C7C3-498E-918B-7A597B7A5860}" destId="{0E7B12FC-B807-42A3-A171-53708CDC535C}" srcOrd="0" destOrd="0" presId="urn:microsoft.com/office/officeart/2017/3/layout/DropPinTimeline"/>
    <dgm:cxn modelId="{83CB78F0-C188-4417-86F5-6F438B0B1211}" type="presParOf" srcId="{612EF84F-C7C3-498E-918B-7A597B7A5860}" destId="{B64E8030-9592-4E10-A336-17B61C97F7FC}" srcOrd="1" destOrd="0" presId="urn:microsoft.com/office/officeart/2017/3/layout/DropPinTimeline"/>
    <dgm:cxn modelId="{7F3754BB-DD21-4725-824C-1928A190D627}" type="presParOf" srcId="{B64E8030-9592-4E10-A336-17B61C97F7FC}" destId="{F413BF17-D61E-43B2-BC82-C9EF97A572B1}" srcOrd="0" destOrd="0" presId="urn:microsoft.com/office/officeart/2017/3/layout/DropPinTimeline"/>
    <dgm:cxn modelId="{314530E0-39D1-4341-BAAF-18C05EF244D6}" type="presParOf" srcId="{B64E8030-9592-4E10-A336-17B61C97F7FC}" destId="{CD29D458-5F1E-4091-9777-F27E2AA9CBDE}" srcOrd="1" destOrd="0" presId="urn:microsoft.com/office/officeart/2017/3/layout/DropPinTimeline"/>
    <dgm:cxn modelId="{401D8036-2091-4CA9-B8A8-500FCA8A12F5}" type="presParOf" srcId="{612EF84F-C7C3-498E-918B-7A597B7A5860}" destId="{84FDC006-7EC3-4F73-8BF5-361D8628DEB2}" srcOrd="2" destOrd="0" presId="urn:microsoft.com/office/officeart/2017/3/layout/DropPinTimeline"/>
    <dgm:cxn modelId="{4718E755-DAF2-4ABB-A40F-46FDE3D2E5C1}" type="presParOf" srcId="{612EF84F-C7C3-498E-918B-7A597B7A5860}" destId="{3B1B4B9D-48A1-4E9E-B819-F199EADE2106}" srcOrd="3" destOrd="0" presId="urn:microsoft.com/office/officeart/2017/3/layout/DropPinTimeline"/>
    <dgm:cxn modelId="{08652357-1B08-4173-A6C5-1A71D16590FD}" type="presParOf" srcId="{612EF84F-C7C3-498E-918B-7A597B7A5860}" destId="{D54984C6-B936-4EC0-9A41-8E391BFD14B7}" srcOrd="4" destOrd="0" presId="urn:microsoft.com/office/officeart/2017/3/layout/DropPinTimeline"/>
    <dgm:cxn modelId="{04D9C3BF-81E5-4E6B-872E-AAF5A5403533}" type="presParOf" srcId="{612EF84F-C7C3-498E-918B-7A597B7A5860}" destId="{CFC26459-DD95-4B9E-BE7E-A940F1790E2B}" srcOrd="5" destOrd="0" presId="urn:microsoft.com/office/officeart/2017/3/layout/DropPinTimeline"/>
    <dgm:cxn modelId="{25104111-9D81-4A3C-8403-74802D9FAE7E}" type="presParOf" srcId="{49BFA129-CBCD-4138-A37A-AEA63CCEDC10}" destId="{F2EEF6F6-1967-438D-BC60-7FA831DF93EA}" srcOrd="3" destOrd="0" presId="urn:microsoft.com/office/officeart/2017/3/layout/DropPinTimeline"/>
    <dgm:cxn modelId="{2C79BA8D-0C3E-4A41-BDC0-417DEDFD04BF}" type="presParOf" srcId="{49BFA129-CBCD-4138-A37A-AEA63CCEDC10}" destId="{5A3B3338-926C-4EC8-A349-0D3FDF7413A6}" srcOrd="4" destOrd="0" presId="urn:microsoft.com/office/officeart/2017/3/layout/DropPinTimeline"/>
    <dgm:cxn modelId="{EB116494-23A4-460C-93D1-A5DB96941487}" type="presParOf" srcId="{5A3B3338-926C-4EC8-A349-0D3FDF7413A6}" destId="{85AEA34B-AF7C-4D79-A94F-CFF1BF20CB58}" srcOrd="0" destOrd="0" presId="urn:microsoft.com/office/officeart/2017/3/layout/DropPinTimeline"/>
    <dgm:cxn modelId="{FD1676F0-F35D-4C36-9971-185233A8C9F1}" type="presParOf" srcId="{5A3B3338-926C-4EC8-A349-0D3FDF7413A6}" destId="{4B7CEB22-762D-43CD-BFFB-5C8AE7D4A536}" srcOrd="1" destOrd="0" presId="urn:microsoft.com/office/officeart/2017/3/layout/DropPinTimeline"/>
    <dgm:cxn modelId="{21935B7E-A8C0-48B1-9998-C2645AEC435C}" type="presParOf" srcId="{4B7CEB22-762D-43CD-BFFB-5C8AE7D4A536}" destId="{4C565A8E-01F1-4477-9C0A-6D1F87EB5656}" srcOrd="0" destOrd="0" presId="urn:microsoft.com/office/officeart/2017/3/layout/DropPinTimeline"/>
    <dgm:cxn modelId="{C0495813-81A6-4EFE-AB35-305BA1FBA960}" type="presParOf" srcId="{4B7CEB22-762D-43CD-BFFB-5C8AE7D4A536}" destId="{6E6B8D15-185D-41B3-9A4F-82994EF74CE9}" srcOrd="1" destOrd="0" presId="urn:microsoft.com/office/officeart/2017/3/layout/DropPinTimeline"/>
    <dgm:cxn modelId="{23BE21EF-A14D-49B9-8BF2-F1DEDDF09D29}" type="presParOf" srcId="{5A3B3338-926C-4EC8-A349-0D3FDF7413A6}" destId="{46515B0B-15F7-4EF7-81DF-E0B110012B51}" srcOrd="2" destOrd="0" presId="urn:microsoft.com/office/officeart/2017/3/layout/DropPinTimeline"/>
    <dgm:cxn modelId="{FB88AFF1-D39B-44BC-9819-68FDFB22F2F7}" type="presParOf" srcId="{5A3B3338-926C-4EC8-A349-0D3FDF7413A6}" destId="{B00CACD8-ADB8-44A4-A01D-92F369394782}" srcOrd="3" destOrd="0" presId="urn:microsoft.com/office/officeart/2017/3/layout/DropPinTimeline"/>
    <dgm:cxn modelId="{E8008969-10AF-47F8-8FD3-816ADE8DEAC5}" type="presParOf" srcId="{5A3B3338-926C-4EC8-A349-0D3FDF7413A6}" destId="{30AC93B7-967F-49AF-AC71-83BDA979048B}" srcOrd="4" destOrd="0" presId="urn:microsoft.com/office/officeart/2017/3/layout/DropPinTimeline"/>
    <dgm:cxn modelId="{8BD1BC24-47E7-459E-9654-3F14FF06B5FE}" type="presParOf" srcId="{5A3B3338-926C-4EC8-A349-0D3FDF7413A6}" destId="{04275658-7149-403B-B3E0-FF840273F095}" srcOrd="5" destOrd="0" presId="urn:microsoft.com/office/officeart/2017/3/layout/DropPinTimeline"/>
    <dgm:cxn modelId="{BDA4D75C-C61C-4671-A3B9-148AAB845B1C}" type="presParOf" srcId="{49BFA129-CBCD-4138-A37A-AEA63CCEDC10}" destId="{473BE525-26CE-4E90-BD92-7D25427C3BF8}" srcOrd="5" destOrd="0" presId="urn:microsoft.com/office/officeart/2017/3/layout/DropPinTimeline"/>
    <dgm:cxn modelId="{9F9BA5DC-BAB9-4623-809C-360D9AD448B0}" type="presParOf" srcId="{49BFA129-CBCD-4138-A37A-AEA63CCEDC10}" destId="{1E05F644-3E97-488E-A129-F1D3C60C14F2}" srcOrd="6" destOrd="0" presId="urn:microsoft.com/office/officeart/2017/3/layout/DropPinTimeline"/>
    <dgm:cxn modelId="{F18BD401-41DF-47AF-BA1B-55A1F6CAB1C2}" type="presParOf" srcId="{1E05F644-3E97-488E-A129-F1D3C60C14F2}" destId="{378AEC1F-3662-4A4A-B829-18773BB170E8}" srcOrd="0" destOrd="0" presId="urn:microsoft.com/office/officeart/2017/3/layout/DropPinTimeline"/>
    <dgm:cxn modelId="{03AB3EA2-9584-4150-A7BE-8E7CA57DDB98}" type="presParOf" srcId="{1E05F644-3E97-488E-A129-F1D3C60C14F2}" destId="{493075F7-8D8A-4DEC-B6CF-241249D32E6B}" srcOrd="1" destOrd="0" presId="urn:microsoft.com/office/officeart/2017/3/layout/DropPinTimeline"/>
    <dgm:cxn modelId="{1C4CDE91-EF3E-4F4A-8257-5A9B47D4E578}" type="presParOf" srcId="{493075F7-8D8A-4DEC-B6CF-241249D32E6B}" destId="{3D0AACE7-D984-4F17-9157-A60E72A63BCD}" srcOrd="0" destOrd="0" presId="urn:microsoft.com/office/officeart/2017/3/layout/DropPinTimeline"/>
    <dgm:cxn modelId="{5187ED6D-EE63-4E75-97B2-7A2F83B2A3F4}" type="presParOf" srcId="{493075F7-8D8A-4DEC-B6CF-241249D32E6B}" destId="{06737F0D-48A5-4FF2-98F3-3CE3EE1D39F1}" srcOrd="1" destOrd="0" presId="urn:microsoft.com/office/officeart/2017/3/layout/DropPinTimeline"/>
    <dgm:cxn modelId="{5D82537F-8145-48CD-AB9A-2C23955C9B6C}" type="presParOf" srcId="{1E05F644-3E97-488E-A129-F1D3C60C14F2}" destId="{F4034439-0FD5-4C4D-9D80-CC79D2F645C6}" srcOrd="2" destOrd="0" presId="urn:microsoft.com/office/officeart/2017/3/layout/DropPinTimeline"/>
    <dgm:cxn modelId="{608A9DC1-3E94-4BB5-BE02-6B6D761D13A9}" type="presParOf" srcId="{1E05F644-3E97-488E-A129-F1D3C60C14F2}" destId="{B6C13CD0-3A6E-47A5-8A4A-054D39A71625}" srcOrd="3" destOrd="0" presId="urn:microsoft.com/office/officeart/2017/3/layout/DropPinTimeline"/>
    <dgm:cxn modelId="{11553152-A883-4A92-BED4-C87CDC012E0E}" type="presParOf" srcId="{1E05F644-3E97-488E-A129-F1D3C60C14F2}" destId="{4666894D-FB7D-4D36-842C-738BED230FBC}" srcOrd="4" destOrd="0" presId="urn:microsoft.com/office/officeart/2017/3/layout/DropPinTimeline"/>
    <dgm:cxn modelId="{7E5F753A-F2E9-4226-BD6D-94341E40AA23}" type="presParOf" srcId="{1E05F644-3E97-488E-A129-F1D3C60C14F2}" destId="{B13DE7F8-F7F8-4B53-82DB-5CAEB0EAA74D}" srcOrd="5" destOrd="0" presId="urn:microsoft.com/office/officeart/2017/3/layout/DropPinTimeline"/>
    <dgm:cxn modelId="{D162373C-58C0-481E-AE12-8AD402FE1963}" type="presParOf" srcId="{49BFA129-CBCD-4138-A37A-AEA63CCEDC10}" destId="{54F34BEB-570E-4F19-B51B-0B3FBD138733}" srcOrd="7" destOrd="0" presId="urn:microsoft.com/office/officeart/2017/3/layout/DropPinTimeline"/>
    <dgm:cxn modelId="{D7600835-01E6-4C6A-ACE8-7F66435FD03E}" type="presParOf" srcId="{49BFA129-CBCD-4138-A37A-AEA63CCEDC10}" destId="{D2BC14C4-A419-4BF1-9666-DC17F3F9D719}" srcOrd="8" destOrd="0" presId="urn:microsoft.com/office/officeart/2017/3/layout/DropPinTimeline"/>
    <dgm:cxn modelId="{53E8B4F3-B95C-4F6A-80AA-CF881B2B784B}" type="presParOf" srcId="{D2BC14C4-A419-4BF1-9666-DC17F3F9D719}" destId="{8FBEAAEA-0910-498C-BE11-78820EC82FEF}" srcOrd="0" destOrd="0" presId="urn:microsoft.com/office/officeart/2017/3/layout/DropPinTimeline"/>
    <dgm:cxn modelId="{E7E7FE16-55A3-4754-93C8-D9DAC6186BAD}" type="presParOf" srcId="{D2BC14C4-A419-4BF1-9666-DC17F3F9D719}" destId="{CDB5B83F-7E1B-4E1E-8C3B-7ABB418DCCF3}" srcOrd="1" destOrd="0" presId="urn:microsoft.com/office/officeart/2017/3/layout/DropPinTimeline"/>
    <dgm:cxn modelId="{0EC1E778-247D-4F1C-8C1D-867B4338AECD}" type="presParOf" srcId="{CDB5B83F-7E1B-4E1E-8C3B-7ABB418DCCF3}" destId="{AC05815D-CBBD-40B6-9CED-31775CFBF014}" srcOrd="0" destOrd="0" presId="urn:microsoft.com/office/officeart/2017/3/layout/DropPinTimeline"/>
    <dgm:cxn modelId="{D8C4ED19-2811-4879-B438-2710B62D665F}" type="presParOf" srcId="{CDB5B83F-7E1B-4E1E-8C3B-7ABB418DCCF3}" destId="{14F3985C-B311-42C0-B8CF-53B616A2D2D8}" srcOrd="1" destOrd="0" presId="urn:microsoft.com/office/officeart/2017/3/layout/DropPinTimeline"/>
    <dgm:cxn modelId="{0D43C286-C6C5-4239-974F-B64D249AF7A5}" type="presParOf" srcId="{D2BC14C4-A419-4BF1-9666-DC17F3F9D719}" destId="{4E954951-D54B-46D7-A590-064D9350A53F}" srcOrd="2" destOrd="0" presId="urn:microsoft.com/office/officeart/2017/3/layout/DropPinTimeline"/>
    <dgm:cxn modelId="{4AD04D69-3092-4F2B-A4A3-DC5B370FF5FD}" type="presParOf" srcId="{D2BC14C4-A419-4BF1-9666-DC17F3F9D719}" destId="{1F233047-9CD3-4D7F-A395-8C4DE4F6CA65}" srcOrd="3" destOrd="0" presId="urn:microsoft.com/office/officeart/2017/3/layout/DropPinTimeline"/>
    <dgm:cxn modelId="{5C604CC2-667E-4584-B3FF-8BD9C0E50529}" type="presParOf" srcId="{D2BC14C4-A419-4BF1-9666-DC17F3F9D719}" destId="{7A17A666-7B49-4732-8103-ECF0F4FD394C}" srcOrd="4" destOrd="0" presId="urn:microsoft.com/office/officeart/2017/3/layout/DropPinTimeline"/>
    <dgm:cxn modelId="{1B7784BD-75B0-4688-A070-00EE959252AC}" type="presParOf" srcId="{D2BC14C4-A419-4BF1-9666-DC17F3F9D719}" destId="{7732B623-81C4-4FDA-BF14-A34FF13BAF27}" srcOrd="5" destOrd="0" presId="urn:microsoft.com/office/officeart/2017/3/layout/DropPinTimeline"/>
    <dgm:cxn modelId="{F17B6E0F-A0D8-4CBA-99D2-04FF8FB8366B}" type="presParOf" srcId="{49BFA129-CBCD-4138-A37A-AEA63CCEDC10}" destId="{7FEFED0A-0C6B-41AE-8E2E-78E0295C8B6B}" srcOrd="9" destOrd="0" presId="urn:microsoft.com/office/officeart/2017/3/layout/DropPinTimeline"/>
    <dgm:cxn modelId="{14BF24D8-68E3-43A5-A481-716E1D1F4CA4}" type="presParOf" srcId="{49BFA129-CBCD-4138-A37A-AEA63CCEDC10}" destId="{B4FAD505-4E87-44F2-8E5F-AFFC2E9B93A2}" srcOrd="10" destOrd="0" presId="urn:microsoft.com/office/officeart/2017/3/layout/DropPinTimeline"/>
    <dgm:cxn modelId="{5E2FAB22-F308-46E5-BAAE-A2328784FE7B}" type="presParOf" srcId="{B4FAD505-4E87-44F2-8E5F-AFFC2E9B93A2}" destId="{EE53A192-534E-4258-8AF5-29E984D3BD57}" srcOrd="0" destOrd="0" presId="urn:microsoft.com/office/officeart/2017/3/layout/DropPinTimeline"/>
    <dgm:cxn modelId="{FFE46B49-D716-4CA1-B1C7-6C4C3EAA9D42}" type="presParOf" srcId="{B4FAD505-4E87-44F2-8E5F-AFFC2E9B93A2}" destId="{90A0DAD7-4009-4011-8BC6-2EBB90697329}" srcOrd="1" destOrd="0" presId="urn:microsoft.com/office/officeart/2017/3/layout/DropPinTimeline"/>
    <dgm:cxn modelId="{48EFB6CB-644A-43F9-99F7-ABB2269E3D19}" type="presParOf" srcId="{90A0DAD7-4009-4011-8BC6-2EBB90697329}" destId="{A731ADE6-7E1E-44CD-8134-9619634B3A4B}" srcOrd="0" destOrd="0" presId="urn:microsoft.com/office/officeart/2017/3/layout/DropPinTimeline"/>
    <dgm:cxn modelId="{BF085629-E7C8-4333-9001-7507FEBB6D13}" type="presParOf" srcId="{90A0DAD7-4009-4011-8BC6-2EBB90697329}" destId="{240334F1-9815-494C-A162-D9F4431B0E27}" srcOrd="1" destOrd="0" presId="urn:microsoft.com/office/officeart/2017/3/layout/DropPinTimeline"/>
    <dgm:cxn modelId="{E8D1AB39-979A-4350-B227-AC7B71EAEAB2}" type="presParOf" srcId="{B4FAD505-4E87-44F2-8E5F-AFFC2E9B93A2}" destId="{73DC1CD9-4994-4845-A15D-B3E72D4B76FB}" srcOrd="2" destOrd="0" presId="urn:microsoft.com/office/officeart/2017/3/layout/DropPinTimeline"/>
    <dgm:cxn modelId="{11644F85-35D4-431C-AE31-03D18F5C9156}" type="presParOf" srcId="{B4FAD505-4E87-44F2-8E5F-AFFC2E9B93A2}" destId="{E8B83C3A-2CE6-4ECA-BFC8-677045B7CD05}" srcOrd="3" destOrd="0" presId="urn:microsoft.com/office/officeart/2017/3/layout/DropPinTimeline"/>
    <dgm:cxn modelId="{A1670F8C-DC54-4BE8-8F22-5143827BB24F}" type="presParOf" srcId="{B4FAD505-4E87-44F2-8E5F-AFFC2E9B93A2}" destId="{AF2EAF53-5C30-43EA-9330-D416F724C916}" srcOrd="4" destOrd="0" presId="urn:microsoft.com/office/officeart/2017/3/layout/DropPinTimeline"/>
    <dgm:cxn modelId="{2D37702E-8354-4344-B018-BF2C405F8A0D}" type="presParOf" srcId="{B4FAD505-4E87-44F2-8E5F-AFFC2E9B93A2}" destId="{8ACF0D99-0224-475E-AA30-26363784FF9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D68AF-3810-4731-A2CE-48BA9D6E7DB0}">
      <dsp:nvSpPr>
        <dsp:cNvPr id="0" name=""/>
        <dsp:cNvSpPr/>
      </dsp:nvSpPr>
      <dsp:spPr>
        <a:xfrm>
          <a:off x="1517643" y="2369851"/>
          <a:ext cx="1682087" cy="14438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rial"/>
            </a:rPr>
            <a:t>Investor</a:t>
          </a:r>
          <a:endParaRPr lang="en-US" sz="2100" kern="1200"/>
        </a:p>
      </dsp:txBody>
      <dsp:txXfrm>
        <a:off x="1778140" y="2593458"/>
        <a:ext cx="1161093" cy="996664"/>
      </dsp:txXfrm>
    </dsp:sp>
    <dsp:sp modelId="{9BE81077-217F-487B-941E-AF7931D7A59C}">
      <dsp:nvSpPr>
        <dsp:cNvPr id="0" name=""/>
        <dsp:cNvSpPr/>
      </dsp:nvSpPr>
      <dsp:spPr>
        <a:xfrm>
          <a:off x="1570254" y="3007888"/>
          <a:ext cx="196367" cy="1693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5D460-E4CA-4FE1-B3A4-144AD11C5A15}">
      <dsp:nvSpPr>
        <dsp:cNvPr id="0" name=""/>
        <dsp:cNvSpPr/>
      </dsp:nvSpPr>
      <dsp:spPr>
        <a:xfrm>
          <a:off x="89721" y="1557653"/>
          <a:ext cx="1682087" cy="14438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BBB30-F38D-4091-BD78-657536F2A0B7}">
      <dsp:nvSpPr>
        <dsp:cNvPr id="0" name=""/>
        <dsp:cNvSpPr/>
      </dsp:nvSpPr>
      <dsp:spPr>
        <a:xfrm>
          <a:off x="1228650" y="2828643"/>
          <a:ext cx="196367" cy="1693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A7E00-9575-4F15-9997-27D8E26B18B0}">
      <dsp:nvSpPr>
        <dsp:cNvPr id="0" name=""/>
        <dsp:cNvSpPr/>
      </dsp:nvSpPr>
      <dsp:spPr>
        <a:xfrm>
          <a:off x="2944083" y="1573926"/>
          <a:ext cx="1682087" cy="144387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Financial </a:t>
          </a:r>
          <a:r>
            <a:rPr lang="en-US" sz="2100" kern="1200">
              <a:latin typeface="Arial"/>
            </a:rPr>
            <a:t>Educator</a:t>
          </a:r>
          <a:endParaRPr lang="en-US" sz="2100" kern="1200"/>
        </a:p>
      </dsp:txBody>
      <dsp:txXfrm>
        <a:off x="3204580" y="1797533"/>
        <a:ext cx="1161093" cy="996664"/>
      </dsp:txXfrm>
    </dsp:sp>
    <dsp:sp modelId="{879D05C1-7ADE-4334-87A3-AC8AD76F46BC}">
      <dsp:nvSpPr>
        <dsp:cNvPr id="0" name=""/>
        <dsp:cNvSpPr/>
      </dsp:nvSpPr>
      <dsp:spPr>
        <a:xfrm>
          <a:off x="4096350" y="2816058"/>
          <a:ext cx="196367" cy="1693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4C65A-DD5D-42EA-A2F5-DF950F27159F}">
      <dsp:nvSpPr>
        <dsp:cNvPr id="0" name=""/>
        <dsp:cNvSpPr/>
      </dsp:nvSpPr>
      <dsp:spPr>
        <a:xfrm>
          <a:off x="4377933" y="2367563"/>
          <a:ext cx="1682087" cy="14438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788DC-F6E1-474F-9CC7-686D376A81F3}">
      <dsp:nvSpPr>
        <dsp:cNvPr id="0" name=""/>
        <dsp:cNvSpPr/>
      </dsp:nvSpPr>
      <dsp:spPr>
        <a:xfrm>
          <a:off x="4416465" y="3014372"/>
          <a:ext cx="196367" cy="1693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5C619-5223-45EC-B674-8E761297A1CE}">
      <dsp:nvSpPr>
        <dsp:cNvPr id="0" name=""/>
        <dsp:cNvSpPr/>
      </dsp:nvSpPr>
      <dsp:spPr>
        <a:xfrm>
          <a:off x="1517643" y="795925"/>
          <a:ext cx="1682087" cy="144387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Trusted </a:t>
          </a:r>
          <a:r>
            <a:rPr lang="en-US" sz="2100" kern="1200">
              <a:latin typeface="Arial"/>
            </a:rPr>
            <a:t>Partner</a:t>
          </a:r>
          <a:endParaRPr lang="en-US" sz="2100" kern="1200"/>
        </a:p>
      </dsp:txBody>
      <dsp:txXfrm>
        <a:off x="1778140" y="1019532"/>
        <a:ext cx="1161093" cy="996664"/>
      </dsp:txXfrm>
    </dsp:sp>
    <dsp:sp modelId="{3F6EB4EA-DD6D-4B08-8809-63020FB470D3}">
      <dsp:nvSpPr>
        <dsp:cNvPr id="0" name=""/>
        <dsp:cNvSpPr/>
      </dsp:nvSpPr>
      <dsp:spPr>
        <a:xfrm>
          <a:off x="2662500" y="825672"/>
          <a:ext cx="196367" cy="1693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93A7D-8AB7-48A8-90B9-C60574CACF45}">
      <dsp:nvSpPr>
        <dsp:cNvPr id="0" name=""/>
        <dsp:cNvSpPr/>
      </dsp:nvSpPr>
      <dsp:spPr>
        <a:xfrm>
          <a:off x="2944083" y="0"/>
          <a:ext cx="1682087" cy="14438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7C431-28CC-4483-A4C5-B239D71EAE67}">
      <dsp:nvSpPr>
        <dsp:cNvPr id="0" name=""/>
        <dsp:cNvSpPr/>
      </dsp:nvSpPr>
      <dsp:spPr>
        <a:xfrm>
          <a:off x="2982615" y="639943"/>
          <a:ext cx="196367" cy="1693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4D2FC-8648-4FD8-8B61-9B9B6C86AE37}">
      <dsp:nvSpPr>
        <dsp:cNvPr id="0" name=""/>
        <dsp:cNvSpPr/>
      </dsp:nvSpPr>
      <dsp:spPr>
        <a:xfrm>
          <a:off x="4377933" y="793637"/>
          <a:ext cx="1682087" cy="144387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rial"/>
            </a:rPr>
            <a:t>Advocate</a:t>
          </a:r>
          <a:endParaRPr lang="en-US" sz="2100" kern="1200"/>
        </a:p>
      </dsp:txBody>
      <dsp:txXfrm>
        <a:off x="4638430" y="1017244"/>
        <a:ext cx="1161093" cy="996664"/>
      </dsp:txXfrm>
    </dsp:sp>
    <dsp:sp modelId="{19084485-3817-4ACC-9911-D5B13775ACAB}">
      <dsp:nvSpPr>
        <dsp:cNvPr id="0" name=""/>
        <dsp:cNvSpPr/>
      </dsp:nvSpPr>
      <dsp:spPr>
        <a:xfrm>
          <a:off x="5824380" y="1430911"/>
          <a:ext cx="196367" cy="1693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A2AE5-930F-4F8E-B3E6-394132785A57}">
      <dsp:nvSpPr>
        <dsp:cNvPr id="0" name=""/>
        <dsp:cNvSpPr/>
      </dsp:nvSpPr>
      <dsp:spPr>
        <a:xfrm>
          <a:off x="5817711" y="1587274"/>
          <a:ext cx="1682087" cy="14438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CC510-C139-4E09-89C0-E8C22B925D47}">
      <dsp:nvSpPr>
        <dsp:cNvPr id="0" name=""/>
        <dsp:cNvSpPr/>
      </dsp:nvSpPr>
      <dsp:spPr>
        <a:xfrm>
          <a:off x="6157092" y="1612826"/>
          <a:ext cx="196367" cy="1693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F37DA-74E1-4780-892A-487539FB0F26}">
      <dsp:nvSpPr>
        <dsp:cNvPr id="0" name=""/>
        <dsp:cNvSpPr/>
      </dsp:nvSpPr>
      <dsp:spPr>
        <a:xfrm>
          <a:off x="176236" y="485227"/>
          <a:ext cx="1317283" cy="131728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363D7-82C2-4EBD-946B-F49B7546728D}">
      <dsp:nvSpPr>
        <dsp:cNvPr id="0" name=""/>
        <dsp:cNvSpPr/>
      </dsp:nvSpPr>
      <dsp:spPr>
        <a:xfrm>
          <a:off x="452865" y="761857"/>
          <a:ext cx="764024" cy="764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9BA70-7255-4B53-AF99-14FBF38BF31D}">
      <dsp:nvSpPr>
        <dsp:cNvPr id="0" name=""/>
        <dsp:cNvSpPr/>
      </dsp:nvSpPr>
      <dsp:spPr>
        <a:xfrm>
          <a:off x="1775794" y="485227"/>
          <a:ext cx="3105024" cy="131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Working Capital Loans </a:t>
          </a:r>
          <a:br>
            <a:rPr lang="en-US" sz="1800" b="1" kern="1200"/>
          </a:br>
          <a:r>
            <a:rPr lang="en-US" sz="1800" kern="1200">
              <a:latin typeface="Arial"/>
            </a:rPr>
            <a:t>To even out</a:t>
          </a:r>
          <a:r>
            <a:rPr lang="en-US" sz="1800" kern="1200"/>
            <a:t> </a:t>
          </a:r>
          <a:r>
            <a:rPr lang="en-US" sz="1800" kern="1200">
              <a:latin typeface="Arial"/>
            </a:rPr>
            <a:t>cash flow (e.g. manage reimbursement</a:t>
          </a:r>
          <a:r>
            <a:rPr lang="en-US" sz="1800" kern="1200"/>
            <a:t> </a:t>
          </a:r>
          <a:r>
            <a:rPr lang="en-US" sz="1800" b="0" kern="1200">
              <a:latin typeface="Arial"/>
            </a:rPr>
            <a:t>delays  </a:t>
          </a:r>
          <a:r>
            <a:rPr lang="en-US" sz="1800" kern="1200">
              <a:latin typeface="Arial"/>
            </a:rPr>
            <a:t>w/government</a:t>
          </a:r>
          <a:r>
            <a:rPr lang="en-US" sz="1800" kern="1200"/>
            <a:t> </a:t>
          </a:r>
          <a:r>
            <a:rPr lang="en-US" sz="1800" kern="1200">
              <a:latin typeface="Arial"/>
            </a:rPr>
            <a:t>contracts</a:t>
          </a:r>
          <a:r>
            <a:rPr lang="en-US" sz="1800" b="0" kern="1200">
              <a:latin typeface="Arial"/>
            </a:rPr>
            <a:t>)</a:t>
          </a:r>
          <a:endParaRPr lang="en-US" sz="1800" b="1" kern="1200">
            <a:latin typeface="Arial"/>
          </a:endParaRPr>
        </a:p>
      </dsp:txBody>
      <dsp:txXfrm>
        <a:off x="1775794" y="485227"/>
        <a:ext cx="3105024" cy="1317283"/>
      </dsp:txXfrm>
    </dsp:sp>
    <dsp:sp modelId="{AF99CD53-0D24-4642-BB13-5E82462E1E21}">
      <dsp:nvSpPr>
        <dsp:cNvPr id="0" name=""/>
        <dsp:cNvSpPr/>
      </dsp:nvSpPr>
      <dsp:spPr>
        <a:xfrm>
          <a:off x="5421845" y="485227"/>
          <a:ext cx="1317283" cy="131728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60FA9-AE0C-4207-B16A-F782B053A1AB}">
      <dsp:nvSpPr>
        <dsp:cNvPr id="0" name=""/>
        <dsp:cNvSpPr/>
      </dsp:nvSpPr>
      <dsp:spPr>
        <a:xfrm>
          <a:off x="5698474" y="761857"/>
          <a:ext cx="764024" cy="764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F4FB8-2454-4A58-853D-E2471CC9CD50}">
      <dsp:nvSpPr>
        <dsp:cNvPr id="0" name=""/>
        <dsp:cNvSpPr/>
      </dsp:nvSpPr>
      <dsp:spPr>
        <a:xfrm>
          <a:off x="7021403" y="485227"/>
          <a:ext cx="3105024" cy="131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Real Estate Loans </a:t>
          </a:r>
          <a:br>
            <a:rPr lang="en-US" sz="1800" b="1" kern="1200"/>
          </a:br>
          <a:r>
            <a:rPr lang="en-US" sz="1800" kern="1200">
              <a:latin typeface="Arial"/>
            </a:rPr>
            <a:t>To purchase or renovate facilities essential to </a:t>
          </a:r>
          <a:r>
            <a:rPr lang="en-US" sz="1800" b="0" kern="1200">
              <a:latin typeface="Arial"/>
            </a:rPr>
            <a:t>service delivery</a:t>
          </a:r>
        </a:p>
      </dsp:txBody>
      <dsp:txXfrm>
        <a:off x="7021403" y="485227"/>
        <a:ext cx="3105024" cy="1317283"/>
      </dsp:txXfrm>
    </dsp:sp>
    <dsp:sp modelId="{B8214E89-6179-494D-8775-B70B91DDED9E}">
      <dsp:nvSpPr>
        <dsp:cNvPr id="0" name=""/>
        <dsp:cNvSpPr/>
      </dsp:nvSpPr>
      <dsp:spPr>
        <a:xfrm>
          <a:off x="176236" y="2540889"/>
          <a:ext cx="1317283" cy="131728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6B17A-BC61-4032-B9B4-46F69C38300D}">
      <dsp:nvSpPr>
        <dsp:cNvPr id="0" name=""/>
        <dsp:cNvSpPr/>
      </dsp:nvSpPr>
      <dsp:spPr>
        <a:xfrm>
          <a:off x="452865" y="2817518"/>
          <a:ext cx="764024" cy="7640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F5F74-0425-4360-AF32-0D35C03A92C5}">
      <dsp:nvSpPr>
        <dsp:cNvPr id="0" name=""/>
        <dsp:cNvSpPr/>
      </dsp:nvSpPr>
      <dsp:spPr>
        <a:xfrm>
          <a:off x="1775794" y="2540889"/>
          <a:ext cx="3105024" cy="131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/>
            </a:rPr>
            <a:t>Facility</a:t>
          </a:r>
          <a:r>
            <a:rPr lang="en-US" sz="1800" b="1" kern="1200"/>
            <a:t> Improvement Loans</a:t>
          </a:r>
          <a:br>
            <a:rPr lang="en-US" sz="1800" b="1" kern="1200"/>
          </a:br>
          <a:r>
            <a:rPr lang="en-US" sz="1800" kern="1200">
              <a:latin typeface="Arial"/>
            </a:rPr>
            <a:t>Tenant improvements, Energy Efficiency</a:t>
          </a:r>
          <a:r>
            <a:rPr lang="en-US" sz="1800" kern="1200"/>
            <a:t> (</a:t>
          </a:r>
          <a:r>
            <a:rPr lang="en-US" sz="1800" kern="1200">
              <a:latin typeface="Arial"/>
            </a:rPr>
            <a:t>solar,</a:t>
          </a:r>
          <a:r>
            <a:rPr lang="en-US" sz="1800" kern="1200"/>
            <a:t> HVAC</a:t>
          </a:r>
          <a:r>
            <a:rPr lang="en-US" sz="1800" kern="1200">
              <a:latin typeface="Arial"/>
            </a:rPr>
            <a:t>, roof)</a:t>
          </a:r>
          <a:endParaRPr lang="en-US" sz="1800" kern="1200"/>
        </a:p>
      </dsp:txBody>
      <dsp:txXfrm>
        <a:off x="1775794" y="2540889"/>
        <a:ext cx="3105024" cy="1317283"/>
      </dsp:txXfrm>
    </dsp:sp>
    <dsp:sp modelId="{A31D00C9-A91F-43F6-9F8B-654FB19C0711}">
      <dsp:nvSpPr>
        <dsp:cNvPr id="0" name=""/>
        <dsp:cNvSpPr/>
      </dsp:nvSpPr>
      <dsp:spPr>
        <a:xfrm>
          <a:off x="5421845" y="2540889"/>
          <a:ext cx="1317283" cy="131728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E8DB4-565E-4F5B-AF96-01FD8646BB5A}">
      <dsp:nvSpPr>
        <dsp:cNvPr id="0" name=""/>
        <dsp:cNvSpPr/>
      </dsp:nvSpPr>
      <dsp:spPr>
        <a:xfrm>
          <a:off x="5698474" y="2817518"/>
          <a:ext cx="764024" cy="764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09274-6A5B-4615-B3D4-68846FDBD612}">
      <dsp:nvSpPr>
        <dsp:cNvPr id="0" name=""/>
        <dsp:cNvSpPr/>
      </dsp:nvSpPr>
      <dsp:spPr>
        <a:xfrm>
          <a:off x="7021403" y="2540889"/>
          <a:ext cx="3105024" cy="131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Bridge Loans</a:t>
          </a:r>
          <a:br>
            <a:rPr lang="en-US" sz="1800" b="1" kern="1200"/>
          </a:br>
          <a:r>
            <a:rPr lang="en-US" sz="1800" kern="1200">
              <a:latin typeface="Arial"/>
            </a:rPr>
            <a:t>Short-term loan w/confirmed</a:t>
          </a:r>
          <a:r>
            <a:rPr lang="en-US" sz="1800" kern="1200"/>
            <a:t> source of repayment </a:t>
          </a:r>
          <a:r>
            <a:rPr lang="en-US" sz="1800" kern="1200">
              <a:latin typeface="Arial"/>
            </a:rPr>
            <a:t>(e.g. capital campaign pledges)</a:t>
          </a:r>
          <a:endParaRPr lang="en-US" sz="1800" kern="1200"/>
        </a:p>
      </dsp:txBody>
      <dsp:txXfrm>
        <a:off x="7021403" y="2540889"/>
        <a:ext cx="3105024" cy="1317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62FB4-3473-4055-A17E-7DC6FD11117F}">
      <dsp:nvSpPr>
        <dsp:cNvPr id="0" name=""/>
        <dsp:cNvSpPr/>
      </dsp:nvSpPr>
      <dsp:spPr>
        <a:xfrm>
          <a:off x="4763347" y="-152219"/>
          <a:ext cx="1432994" cy="1134632"/>
        </a:xfrm>
        <a:prstGeom prst="roundRect">
          <a:avLst/>
        </a:prstGeom>
        <a:solidFill>
          <a:srgbClr val="F7881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Submit Intake Survey </a:t>
          </a:r>
        </a:p>
      </dsp:txBody>
      <dsp:txXfrm>
        <a:off x="4818735" y="-96831"/>
        <a:ext cx="1322218" cy="1023856"/>
      </dsp:txXfrm>
    </dsp:sp>
    <dsp:sp modelId="{D761AD82-CC00-4D3B-B8BD-CFC7981EC8D7}">
      <dsp:nvSpPr>
        <dsp:cNvPr id="0" name=""/>
        <dsp:cNvSpPr/>
      </dsp:nvSpPr>
      <dsp:spPr>
        <a:xfrm>
          <a:off x="3411124" y="453805"/>
          <a:ext cx="4384753" cy="4384753"/>
        </a:xfrm>
        <a:custGeom>
          <a:avLst/>
          <a:gdLst/>
          <a:ahLst/>
          <a:cxnLst/>
          <a:rect l="0" t="0" r="0" b="0"/>
          <a:pathLst>
            <a:path>
              <a:moveTo>
                <a:pt x="2957191" y="137729"/>
              </a:moveTo>
              <a:arcTo wR="2192376" hR="2192376" stAng="17425027" swAng="8613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0A4E8-B3F5-432B-B516-01B119D256D3}">
      <dsp:nvSpPr>
        <dsp:cNvPr id="0" name=""/>
        <dsp:cNvSpPr/>
      </dsp:nvSpPr>
      <dsp:spPr>
        <a:xfrm>
          <a:off x="6691644" y="954539"/>
          <a:ext cx="1545154" cy="1208737"/>
        </a:xfrm>
        <a:prstGeom prst="roundRect">
          <a:avLst/>
        </a:prstGeom>
        <a:solidFill>
          <a:srgbClr val="4A78B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NFF will reach out directly to confirm intake form has been submitted</a:t>
          </a:r>
        </a:p>
      </dsp:txBody>
      <dsp:txXfrm>
        <a:off x="6750650" y="1013545"/>
        <a:ext cx="1427142" cy="1090725"/>
      </dsp:txXfrm>
    </dsp:sp>
    <dsp:sp modelId="{31E5771E-CD8E-4BD9-86A0-01580DD68CBB}">
      <dsp:nvSpPr>
        <dsp:cNvPr id="0" name=""/>
        <dsp:cNvSpPr/>
      </dsp:nvSpPr>
      <dsp:spPr>
        <a:xfrm>
          <a:off x="3318578" y="291063"/>
          <a:ext cx="4384753" cy="4384753"/>
        </a:xfrm>
        <a:custGeom>
          <a:avLst/>
          <a:gdLst/>
          <a:ahLst/>
          <a:cxnLst/>
          <a:rect l="0" t="0" r="0" b="0"/>
          <a:pathLst>
            <a:path>
              <a:moveTo>
                <a:pt x="4380419" y="2054602"/>
              </a:moveTo>
              <a:arcTo wR="2192376" hR="2192376" stAng="21383821" swAng="8736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6876E-63D1-4C5F-AB1B-D8C90C26DFBF}">
      <dsp:nvSpPr>
        <dsp:cNvPr id="0" name=""/>
        <dsp:cNvSpPr/>
      </dsp:nvSpPr>
      <dsp:spPr>
        <a:xfrm>
          <a:off x="6635024" y="3078618"/>
          <a:ext cx="1486946" cy="1250084"/>
        </a:xfrm>
        <a:prstGeom prst="roundRect">
          <a:avLst/>
        </a:prstGeom>
        <a:solidFill>
          <a:srgbClr val="4A78B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Unique loan application link sent to applicant</a:t>
          </a:r>
        </a:p>
      </dsp:txBody>
      <dsp:txXfrm>
        <a:off x="6696048" y="3139642"/>
        <a:ext cx="1364898" cy="1128036"/>
      </dsp:txXfrm>
    </dsp:sp>
    <dsp:sp modelId="{B609CAB7-E53A-46F8-9C1F-6AF0DD279047}">
      <dsp:nvSpPr>
        <dsp:cNvPr id="0" name=""/>
        <dsp:cNvSpPr/>
      </dsp:nvSpPr>
      <dsp:spPr>
        <a:xfrm>
          <a:off x="3287467" y="415096"/>
          <a:ext cx="4384753" cy="4384753"/>
        </a:xfrm>
        <a:custGeom>
          <a:avLst/>
          <a:gdLst/>
          <a:ahLst/>
          <a:cxnLst/>
          <a:rect l="0" t="0" r="0" b="0"/>
          <a:pathLst>
            <a:path>
              <a:moveTo>
                <a:pt x="3425649" y="4004985"/>
              </a:moveTo>
              <a:arcTo wR="2192376" hR="2192376" stAng="3346152" swAng="7334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6610E-6FB1-4AAC-8FD8-A3D9199D68C0}">
      <dsp:nvSpPr>
        <dsp:cNvPr id="0" name=""/>
        <dsp:cNvSpPr/>
      </dsp:nvSpPr>
      <dsp:spPr>
        <a:xfrm>
          <a:off x="4803564" y="4126735"/>
          <a:ext cx="1352560" cy="1346228"/>
        </a:xfrm>
        <a:prstGeom prst="roundRect">
          <a:avLst/>
        </a:prstGeom>
        <a:solidFill>
          <a:srgbClr val="F7881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Submit Loan Application </a:t>
          </a:r>
        </a:p>
      </dsp:txBody>
      <dsp:txXfrm>
        <a:off x="4869281" y="4192452"/>
        <a:ext cx="1221126" cy="1214794"/>
      </dsp:txXfrm>
    </dsp:sp>
    <dsp:sp modelId="{75E65281-B017-481D-8006-37C2A9AC475A}">
      <dsp:nvSpPr>
        <dsp:cNvPr id="0" name=""/>
        <dsp:cNvSpPr/>
      </dsp:nvSpPr>
      <dsp:spPr>
        <a:xfrm>
          <a:off x="3175698" y="382107"/>
          <a:ext cx="4384753" cy="4384753"/>
        </a:xfrm>
        <a:custGeom>
          <a:avLst/>
          <a:gdLst/>
          <a:ahLst/>
          <a:cxnLst/>
          <a:rect l="0" t="0" r="0" b="0"/>
          <a:pathLst>
            <a:path>
              <a:moveTo>
                <a:pt x="1471400" y="4262813"/>
              </a:moveTo>
              <a:arcTo wR="2192376" hR="2192376" stAng="6551961" swAng="7776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D6B91-C995-4B5A-A448-2C2F57A2693A}">
      <dsp:nvSpPr>
        <dsp:cNvPr id="0" name=""/>
        <dsp:cNvSpPr/>
      </dsp:nvSpPr>
      <dsp:spPr>
        <a:xfrm>
          <a:off x="2720751" y="3107198"/>
          <a:ext cx="1644661" cy="1231036"/>
        </a:xfrm>
        <a:prstGeom prst="roundRect">
          <a:avLst/>
        </a:prstGeom>
        <a:solidFill>
          <a:srgbClr val="4A78B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Loan Review and Approve/Deny/ Approve with conditions</a:t>
          </a:r>
        </a:p>
      </dsp:txBody>
      <dsp:txXfrm>
        <a:off x="2780845" y="3167292"/>
        <a:ext cx="1524473" cy="1110848"/>
      </dsp:txXfrm>
    </dsp:sp>
    <dsp:sp modelId="{9B9DA0A8-4FAB-4D9B-9801-287FAB41383C}">
      <dsp:nvSpPr>
        <dsp:cNvPr id="0" name=""/>
        <dsp:cNvSpPr/>
      </dsp:nvSpPr>
      <dsp:spPr>
        <a:xfrm>
          <a:off x="3262956" y="505421"/>
          <a:ext cx="4384753" cy="4384753"/>
        </a:xfrm>
        <a:custGeom>
          <a:avLst/>
          <a:gdLst/>
          <a:ahLst/>
          <a:cxnLst/>
          <a:rect l="0" t="0" r="0" b="0"/>
          <a:pathLst>
            <a:path>
              <a:moveTo>
                <a:pt x="9656" y="2397923"/>
              </a:moveTo>
              <a:arcTo wR="2192376" hR="2192376" stAng="10477219" swAng="9841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D6935-56C0-430D-8261-29B739E660FF}">
      <dsp:nvSpPr>
        <dsp:cNvPr id="0" name=""/>
        <dsp:cNvSpPr/>
      </dsp:nvSpPr>
      <dsp:spPr>
        <a:xfrm>
          <a:off x="2864693" y="943968"/>
          <a:ext cx="1432994" cy="1134632"/>
        </a:xfrm>
        <a:prstGeom prst="roundRect">
          <a:avLst/>
        </a:prstGeom>
        <a:solidFill>
          <a:srgbClr val="4A78B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Applicant Notified</a:t>
          </a:r>
        </a:p>
      </dsp:txBody>
      <dsp:txXfrm>
        <a:off x="2920081" y="999356"/>
        <a:ext cx="1322218" cy="1023856"/>
      </dsp:txXfrm>
    </dsp:sp>
    <dsp:sp modelId="{7B4FFD6D-5871-4915-A9BD-BFCD76350643}">
      <dsp:nvSpPr>
        <dsp:cNvPr id="0" name=""/>
        <dsp:cNvSpPr/>
      </dsp:nvSpPr>
      <dsp:spPr>
        <a:xfrm>
          <a:off x="3287467" y="415096"/>
          <a:ext cx="4384753" cy="4384753"/>
        </a:xfrm>
        <a:custGeom>
          <a:avLst/>
          <a:gdLst/>
          <a:ahLst/>
          <a:cxnLst/>
          <a:rect l="0" t="0" r="0" b="0"/>
          <a:pathLst>
            <a:path>
              <a:moveTo>
                <a:pt x="892735" y="426747"/>
              </a:moveTo>
              <a:arcTo wR="2192376" hR="2192376" stAng="14018641" swAng="7795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5BCE2-C6C9-404F-A32B-F48E7877214F}">
      <dsp:nvSpPr>
        <dsp:cNvPr id="0" name=""/>
        <dsp:cNvSpPr/>
      </dsp:nvSpPr>
      <dsp:spPr>
        <a:xfrm>
          <a:off x="0" y="1959529"/>
          <a:ext cx="1088529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D515C-6A90-4F5B-9FEC-F274D59DA623}">
      <dsp:nvSpPr>
        <dsp:cNvPr id="0" name=""/>
        <dsp:cNvSpPr/>
      </dsp:nvSpPr>
      <dsp:spPr>
        <a:xfrm rot="8100000">
          <a:off x="65507" y="451594"/>
          <a:ext cx="288204" cy="28820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97BB26-3090-470F-8AF5-5CD18F9332B0}">
      <dsp:nvSpPr>
        <dsp:cNvPr id="0" name=""/>
        <dsp:cNvSpPr/>
      </dsp:nvSpPr>
      <dsp:spPr>
        <a:xfrm>
          <a:off x="97524" y="483611"/>
          <a:ext cx="224170" cy="2241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4FE1A-62C2-4368-B24E-0BC3C90C02F4}">
      <dsp:nvSpPr>
        <dsp:cNvPr id="0" name=""/>
        <dsp:cNvSpPr/>
      </dsp:nvSpPr>
      <dsp:spPr>
        <a:xfrm>
          <a:off x="413401" y="799488"/>
          <a:ext cx="2585151" cy="116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a typeface="+mn-ea"/>
              <a:cs typeface="+mn-cs"/>
            </a:rPr>
            <a:t>Fund Launch Date- Application Window Opens!</a:t>
          </a:r>
        </a:p>
      </dsp:txBody>
      <dsp:txXfrm>
        <a:off x="413401" y="799488"/>
        <a:ext cx="2585151" cy="1160041"/>
      </dsp:txXfrm>
    </dsp:sp>
    <dsp:sp modelId="{34498667-A517-4D1F-9C31-0B164AC73F38}">
      <dsp:nvSpPr>
        <dsp:cNvPr id="0" name=""/>
        <dsp:cNvSpPr/>
      </dsp:nvSpPr>
      <dsp:spPr>
        <a:xfrm>
          <a:off x="413401" y="391905"/>
          <a:ext cx="2585151" cy="407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ea typeface="+mn-ea"/>
              <a:cs typeface="+mn-cs"/>
            </a:rPr>
            <a:t>1 Dec. 2025</a:t>
          </a:r>
        </a:p>
      </dsp:txBody>
      <dsp:txXfrm>
        <a:off x="413401" y="391905"/>
        <a:ext cx="2585151" cy="407582"/>
      </dsp:txXfrm>
    </dsp:sp>
    <dsp:sp modelId="{7D562495-4A05-47CE-A3C0-3C0366E04A9B}">
      <dsp:nvSpPr>
        <dsp:cNvPr id="0" name=""/>
        <dsp:cNvSpPr/>
      </dsp:nvSpPr>
      <dsp:spPr>
        <a:xfrm>
          <a:off x="209610" y="799488"/>
          <a:ext cx="0" cy="116004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D2FAD-14C3-44A2-A132-EBC2F27B9BC6}">
      <dsp:nvSpPr>
        <dsp:cNvPr id="0" name=""/>
        <dsp:cNvSpPr/>
      </dsp:nvSpPr>
      <dsp:spPr>
        <a:xfrm>
          <a:off x="172927" y="1922847"/>
          <a:ext cx="73364" cy="73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13BF17-D61E-43B2-BC82-C9EF97A572B1}">
      <dsp:nvSpPr>
        <dsp:cNvPr id="0" name=""/>
        <dsp:cNvSpPr/>
      </dsp:nvSpPr>
      <dsp:spPr>
        <a:xfrm rot="18900000">
          <a:off x="1622827" y="3156992"/>
          <a:ext cx="288204" cy="28820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29D458-5F1E-4091-9777-F27E2AA9CBDE}">
      <dsp:nvSpPr>
        <dsp:cNvPr id="0" name=""/>
        <dsp:cNvSpPr/>
      </dsp:nvSpPr>
      <dsp:spPr>
        <a:xfrm>
          <a:off x="1654844" y="3189009"/>
          <a:ext cx="224170" cy="2241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DC006-7EC3-4F73-8BF5-361D8628DEB2}">
      <dsp:nvSpPr>
        <dsp:cNvPr id="0" name=""/>
        <dsp:cNvSpPr/>
      </dsp:nvSpPr>
      <dsp:spPr>
        <a:xfrm>
          <a:off x="1971957" y="2180149"/>
          <a:ext cx="2866166" cy="141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a typeface="+mn-ea"/>
              <a:cs typeface="+mn-cs"/>
            </a:rPr>
            <a:t>Information Session Webinar</a:t>
          </a:r>
          <a:r>
            <a:rPr lang="en-US" sz="1400" kern="1200" dirty="0">
              <a:latin typeface="Arial"/>
              <a:ea typeface="+mn-ea"/>
              <a:cs typeface="+mn-cs"/>
            </a:rPr>
            <a:t> 12/10</a:t>
          </a:r>
          <a:endParaRPr lang="en-US" sz="1400" kern="1200" dirty="0">
            <a:ea typeface="+mn-ea"/>
            <a:cs typeface="+mn-cs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a typeface="+mn-ea"/>
              <a:cs typeface="+mn-cs"/>
            </a:rPr>
            <a:t>In-Person Information </a:t>
          </a:r>
          <a:r>
            <a:rPr lang="en-US" sz="1400" kern="1200" dirty="0">
              <a:latin typeface="Arial"/>
              <a:ea typeface="+mn-ea"/>
              <a:cs typeface="+mn-cs"/>
            </a:rPr>
            <a:t>Sessions 1/13</a:t>
          </a:r>
          <a:r>
            <a:rPr lang="en-US" sz="1400" kern="1200" dirty="0">
              <a:ea typeface="+mn-ea"/>
              <a:cs typeface="+mn-cs"/>
            </a:rPr>
            <a:t> and 1/14/26</a:t>
          </a:r>
          <a:br>
            <a:rPr lang="en-US" sz="1400" kern="1200" dirty="0">
              <a:ea typeface="+mn-ea"/>
              <a:cs typeface="+mn-cs"/>
            </a:rPr>
          </a:br>
          <a:r>
            <a:rPr lang="en-US" sz="1400" kern="1200" dirty="0">
              <a:latin typeface="Arial"/>
              <a:ea typeface="+mn-ea"/>
              <a:cs typeface="+mn-cs"/>
            </a:rPr>
            <a:t>(</a:t>
          </a:r>
          <a:r>
            <a:rPr lang="en-US" sz="1400" kern="1200" dirty="0">
              <a:ea typeface="+mn-ea"/>
              <a:cs typeface="+mn-cs"/>
            </a:rPr>
            <a:t>Location TBD</a:t>
          </a:r>
          <a:r>
            <a:rPr lang="en-US" sz="1400" kern="1200" dirty="0">
              <a:latin typeface="Arial"/>
              <a:ea typeface="+mn-ea"/>
              <a:cs typeface="+mn-cs"/>
            </a:rPr>
            <a:t>)</a:t>
          </a:r>
          <a:endParaRPr lang="en-US" sz="1400" kern="1200" dirty="0">
            <a:ea typeface="+mn-ea"/>
            <a:cs typeface="+mn-cs"/>
          </a:endParaRPr>
        </a:p>
      </dsp:txBody>
      <dsp:txXfrm>
        <a:off x="1971957" y="2180149"/>
        <a:ext cx="2866166" cy="1413545"/>
      </dsp:txXfrm>
    </dsp:sp>
    <dsp:sp modelId="{3B1B4B9D-48A1-4E9E-B819-F199EADE2106}">
      <dsp:nvSpPr>
        <dsp:cNvPr id="0" name=""/>
        <dsp:cNvSpPr/>
      </dsp:nvSpPr>
      <dsp:spPr>
        <a:xfrm>
          <a:off x="1971957" y="3422407"/>
          <a:ext cx="2866166" cy="496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rial"/>
              <a:ea typeface="+mn-ea"/>
              <a:cs typeface="+mn-cs"/>
            </a:rPr>
            <a:t>Dec 2025 /Jan.</a:t>
          </a:r>
          <a:r>
            <a:rPr lang="en-US" sz="2000" kern="1200" dirty="0">
              <a:ea typeface="+mn-ea"/>
              <a:cs typeface="+mn-cs"/>
            </a:rPr>
            <a:t> 2026</a:t>
          </a:r>
        </a:p>
      </dsp:txBody>
      <dsp:txXfrm>
        <a:off x="1971957" y="3422407"/>
        <a:ext cx="2866166" cy="496651"/>
      </dsp:txXfrm>
    </dsp:sp>
    <dsp:sp modelId="{D54984C6-B936-4EC0-9A41-8E391BFD14B7}">
      <dsp:nvSpPr>
        <dsp:cNvPr id="0" name=""/>
        <dsp:cNvSpPr/>
      </dsp:nvSpPr>
      <dsp:spPr>
        <a:xfrm>
          <a:off x="1766929" y="1937262"/>
          <a:ext cx="0" cy="116004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B12FC-B807-42A3-A171-53708CDC535C}">
      <dsp:nvSpPr>
        <dsp:cNvPr id="0" name=""/>
        <dsp:cNvSpPr/>
      </dsp:nvSpPr>
      <dsp:spPr>
        <a:xfrm>
          <a:off x="1730247" y="1900579"/>
          <a:ext cx="73364" cy="73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565A8E-01F1-4477-9C0A-6D1F87EB5656}">
      <dsp:nvSpPr>
        <dsp:cNvPr id="0" name=""/>
        <dsp:cNvSpPr/>
      </dsp:nvSpPr>
      <dsp:spPr>
        <a:xfrm rot="8100000">
          <a:off x="3194407" y="451594"/>
          <a:ext cx="288204" cy="28820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6B8D15-185D-41B3-9A4F-82994EF74CE9}">
      <dsp:nvSpPr>
        <dsp:cNvPr id="0" name=""/>
        <dsp:cNvSpPr/>
      </dsp:nvSpPr>
      <dsp:spPr>
        <a:xfrm>
          <a:off x="3226424" y="483611"/>
          <a:ext cx="224170" cy="2241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15B0B-15F7-4EF7-81DF-E0B110012B51}">
      <dsp:nvSpPr>
        <dsp:cNvPr id="0" name=""/>
        <dsp:cNvSpPr/>
      </dsp:nvSpPr>
      <dsp:spPr>
        <a:xfrm>
          <a:off x="3542300" y="799488"/>
          <a:ext cx="2576468" cy="116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a typeface="+mn-ea"/>
              <a:cs typeface="+mn-cs"/>
            </a:rPr>
            <a:t>Application Window Closes</a:t>
          </a:r>
        </a:p>
      </dsp:txBody>
      <dsp:txXfrm>
        <a:off x="3542300" y="799488"/>
        <a:ext cx="2576468" cy="1160041"/>
      </dsp:txXfrm>
    </dsp:sp>
    <dsp:sp modelId="{B00CACD8-ADB8-44A4-A01D-92F369394782}">
      <dsp:nvSpPr>
        <dsp:cNvPr id="0" name=""/>
        <dsp:cNvSpPr/>
      </dsp:nvSpPr>
      <dsp:spPr>
        <a:xfrm>
          <a:off x="3542300" y="391905"/>
          <a:ext cx="2576468" cy="407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ea typeface="+mn-ea"/>
              <a:cs typeface="+mn-cs"/>
            </a:rPr>
            <a:t>31 Jan. 2026</a:t>
          </a:r>
        </a:p>
      </dsp:txBody>
      <dsp:txXfrm>
        <a:off x="3542300" y="391905"/>
        <a:ext cx="2576468" cy="407582"/>
      </dsp:txXfrm>
    </dsp:sp>
    <dsp:sp modelId="{30AC93B7-967F-49AF-AC71-83BDA979048B}">
      <dsp:nvSpPr>
        <dsp:cNvPr id="0" name=""/>
        <dsp:cNvSpPr/>
      </dsp:nvSpPr>
      <dsp:spPr>
        <a:xfrm>
          <a:off x="3338509" y="799488"/>
          <a:ext cx="0" cy="116004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EA34B-AF7C-4D79-A94F-CFF1BF20CB58}">
      <dsp:nvSpPr>
        <dsp:cNvPr id="0" name=""/>
        <dsp:cNvSpPr/>
      </dsp:nvSpPr>
      <dsp:spPr>
        <a:xfrm>
          <a:off x="3301827" y="1922847"/>
          <a:ext cx="73364" cy="73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0AACE7-D984-4F17-9157-A60E72A63BCD}">
      <dsp:nvSpPr>
        <dsp:cNvPr id="0" name=""/>
        <dsp:cNvSpPr/>
      </dsp:nvSpPr>
      <dsp:spPr>
        <a:xfrm rot="18900000">
          <a:off x="4741266" y="3179259"/>
          <a:ext cx="288204" cy="28820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737F0D-48A5-4FF2-98F3-3CE3EE1D39F1}">
      <dsp:nvSpPr>
        <dsp:cNvPr id="0" name=""/>
        <dsp:cNvSpPr/>
      </dsp:nvSpPr>
      <dsp:spPr>
        <a:xfrm>
          <a:off x="4773283" y="3211276"/>
          <a:ext cx="224170" cy="2241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34439-0FD5-4C4D-9D80-CC79D2F645C6}">
      <dsp:nvSpPr>
        <dsp:cNvPr id="0" name=""/>
        <dsp:cNvSpPr/>
      </dsp:nvSpPr>
      <dsp:spPr>
        <a:xfrm>
          <a:off x="5089159" y="1959529"/>
          <a:ext cx="2576468" cy="116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a typeface="+mn-ea"/>
              <a:cs typeface="+mn-cs"/>
            </a:rPr>
            <a:t>Loan Application Review by Loan Committee</a:t>
          </a:r>
        </a:p>
      </dsp:txBody>
      <dsp:txXfrm>
        <a:off x="5089159" y="1959529"/>
        <a:ext cx="2576468" cy="1160041"/>
      </dsp:txXfrm>
    </dsp:sp>
    <dsp:sp modelId="{B6C13CD0-3A6E-47A5-8A4A-054D39A71625}">
      <dsp:nvSpPr>
        <dsp:cNvPr id="0" name=""/>
        <dsp:cNvSpPr/>
      </dsp:nvSpPr>
      <dsp:spPr>
        <a:xfrm>
          <a:off x="5089159" y="3119570"/>
          <a:ext cx="2576468" cy="407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ea typeface="+mn-ea"/>
              <a:cs typeface="+mn-cs"/>
            </a:rPr>
            <a:t>1 Feb. 2026</a:t>
          </a:r>
        </a:p>
      </dsp:txBody>
      <dsp:txXfrm>
        <a:off x="5089159" y="3119570"/>
        <a:ext cx="2576468" cy="407582"/>
      </dsp:txXfrm>
    </dsp:sp>
    <dsp:sp modelId="{4666894D-FB7D-4D36-842C-738BED230FBC}">
      <dsp:nvSpPr>
        <dsp:cNvPr id="0" name=""/>
        <dsp:cNvSpPr/>
      </dsp:nvSpPr>
      <dsp:spPr>
        <a:xfrm>
          <a:off x="4885368" y="1959529"/>
          <a:ext cx="0" cy="116004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AEC1F-3662-4A4A-B829-18773BB170E8}">
      <dsp:nvSpPr>
        <dsp:cNvPr id="0" name=""/>
        <dsp:cNvSpPr/>
      </dsp:nvSpPr>
      <dsp:spPr>
        <a:xfrm>
          <a:off x="4848686" y="1922847"/>
          <a:ext cx="73364" cy="73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05815D-CBBD-40B6-9CED-31775CFBF014}">
      <dsp:nvSpPr>
        <dsp:cNvPr id="0" name=""/>
        <dsp:cNvSpPr/>
      </dsp:nvSpPr>
      <dsp:spPr>
        <a:xfrm rot="8100000">
          <a:off x="6288125" y="451594"/>
          <a:ext cx="288204" cy="28820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F3985C-B311-42C0-B8CF-53B616A2D2D8}">
      <dsp:nvSpPr>
        <dsp:cNvPr id="0" name=""/>
        <dsp:cNvSpPr/>
      </dsp:nvSpPr>
      <dsp:spPr>
        <a:xfrm>
          <a:off x="6320142" y="483611"/>
          <a:ext cx="224170" cy="2241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54951-D54B-46D7-A590-064D9350A53F}">
      <dsp:nvSpPr>
        <dsp:cNvPr id="0" name=""/>
        <dsp:cNvSpPr/>
      </dsp:nvSpPr>
      <dsp:spPr>
        <a:xfrm>
          <a:off x="6636019" y="799488"/>
          <a:ext cx="2576468" cy="116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a typeface="+mn-ea"/>
              <a:cs typeface="+mn-cs"/>
            </a:rPr>
            <a:t>Mid- Late March 2026:  Applicants informed of loan Approval/Denial by Loan Committee</a:t>
          </a:r>
        </a:p>
      </dsp:txBody>
      <dsp:txXfrm>
        <a:off x="6636019" y="799488"/>
        <a:ext cx="2576468" cy="1160041"/>
      </dsp:txXfrm>
    </dsp:sp>
    <dsp:sp modelId="{1F233047-9CD3-4D7F-A395-8C4DE4F6CA65}">
      <dsp:nvSpPr>
        <dsp:cNvPr id="0" name=""/>
        <dsp:cNvSpPr/>
      </dsp:nvSpPr>
      <dsp:spPr>
        <a:xfrm>
          <a:off x="6636019" y="391905"/>
          <a:ext cx="2576468" cy="407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ea typeface="+mn-ea"/>
              <a:cs typeface="+mn-cs"/>
            </a:rPr>
            <a:t>Mar. 2026</a:t>
          </a:r>
        </a:p>
      </dsp:txBody>
      <dsp:txXfrm>
        <a:off x="6636019" y="391905"/>
        <a:ext cx="2576468" cy="407582"/>
      </dsp:txXfrm>
    </dsp:sp>
    <dsp:sp modelId="{7A17A666-7B49-4732-8103-ECF0F4FD394C}">
      <dsp:nvSpPr>
        <dsp:cNvPr id="0" name=""/>
        <dsp:cNvSpPr/>
      </dsp:nvSpPr>
      <dsp:spPr>
        <a:xfrm>
          <a:off x="6432228" y="799488"/>
          <a:ext cx="0" cy="116004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EAAEA-0910-498C-BE11-78820EC82FEF}">
      <dsp:nvSpPr>
        <dsp:cNvPr id="0" name=""/>
        <dsp:cNvSpPr/>
      </dsp:nvSpPr>
      <dsp:spPr>
        <a:xfrm>
          <a:off x="6395545" y="1922847"/>
          <a:ext cx="73364" cy="73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31ADE6-7E1E-44CD-8134-9619634B3A4B}">
      <dsp:nvSpPr>
        <dsp:cNvPr id="0" name=""/>
        <dsp:cNvSpPr/>
      </dsp:nvSpPr>
      <dsp:spPr>
        <a:xfrm rot="18900000">
          <a:off x="7834985" y="3179259"/>
          <a:ext cx="288204" cy="28820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0334F1-9815-494C-A162-D9F4431B0E27}">
      <dsp:nvSpPr>
        <dsp:cNvPr id="0" name=""/>
        <dsp:cNvSpPr/>
      </dsp:nvSpPr>
      <dsp:spPr>
        <a:xfrm>
          <a:off x="7867002" y="3211276"/>
          <a:ext cx="224170" cy="2241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C1CD9-4994-4845-A15D-B3E72D4B76FB}">
      <dsp:nvSpPr>
        <dsp:cNvPr id="0" name=""/>
        <dsp:cNvSpPr/>
      </dsp:nvSpPr>
      <dsp:spPr>
        <a:xfrm>
          <a:off x="8182878" y="1959529"/>
          <a:ext cx="2576468" cy="116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a typeface="+mn-ea"/>
              <a:cs typeface="+mn-cs"/>
            </a:rPr>
            <a:t>Expected Loan Funding </a:t>
          </a:r>
        </a:p>
      </dsp:txBody>
      <dsp:txXfrm>
        <a:off x="8182878" y="1959529"/>
        <a:ext cx="2576468" cy="1160041"/>
      </dsp:txXfrm>
    </dsp:sp>
    <dsp:sp modelId="{E8B83C3A-2CE6-4ECA-BFC8-677045B7CD05}">
      <dsp:nvSpPr>
        <dsp:cNvPr id="0" name=""/>
        <dsp:cNvSpPr/>
      </dsp:nvSpPr>
      <dsp:spPr>
        <a:xfrm>
          <a:off x="8182878" y="3119570"/>
          <a:ext cx="2576468" cy="407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ea typeface="+mn-ea"/>
              <a:cs typeface="+mn-cs"/>
            </a:rPr>
            <a:t>April 2026</a:t>
          </a:r>
        </a:p>
      </dsp:txBody>
      <dsp:txXfrm>
        <a:off x="8182878" y="3119570"/>
        <a:ext cx="2576468" cy="407582"/>
      </dsp:txXfrm>
    </dsp:sp>
    <dsp:sp modelId="{AF2EAF53-5C30-43EA-9330-D416F724C916}">
      <dsp:nvSpPr>
        <dsp:cNvPr id="0" name=""/>
        <dsp:cNvSpPr/>
      </dsp:nvSpPr>
      <dsp:spPr>
        <a:xfrm>
          <a:off x="7979087" y="1959529"/>
          <a:ext cx="0" cy="116004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3A192-534E-4258-8AF5-29E984D3BD57}">
      <dsp:nvSpPr>
        <dsp:cNvPr id="0" name=""/>
        <dsp:cNvSpPr/>
      </dsp:nvSpPr>
      <dsp:spPr>
        <a:xfrm>
          <a:off x="7942404" y="1922847"/>
          <a:ext cx="73364" cy="73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1/12/2026</a:t>
            </a:fld>
            <a:endParaRPr lang="en-US" sz="10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327025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9031307"/>
            <a:ext cx="6856413" cy="2809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77035"/>
            <a:ext cx="5486400" cy="52390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14300" indent="-114300" algn="l" defTabSz="914400" rtl="0" eaLnBrk="1" latinLnBrk="0" hangingPunct="1">
      <a:lnSpc>
        <a:spcPct val="90000"/>
      </a:lnSpc>
      <a:spcBef>
        <a:spcPts val="1200"/>
      </a:spcBef>
      <a:buClr>
        <a:schemeClr val="accent2"/>
      </a:buClr>
      <a:buSzPct val="100000"/>
      <a:buFont typeface="Arial" pitchFamily="34" charset="0"/>
      <a:buChar char="•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247650" indent="-104775" algn="l" defTabSz="914400" rtl="0" eaLnBrk="1" latinLnBrk="0" hangingPunct="1">
      <a:lnSpc>
        <a:spcPct val="90000"/>
      </a:lnSpc>
      <a:spcBef>
        <a:spcPts val="600"/>
      </a:spcBef>
      <a:buClr>
        <a:schemeClr val="accent2"/>
      </a:buClr>
      <a:buSzPct val="85000"/>
      <a:buFont typeface="Wingdings" panose="05000000000000000000" pitchFamily="2" charset="2"/>
      <a:buChar char="§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381000" indent="-100013" algn="l" defTabSz="914400" rtl="0" eaLnBrk="1" latinLnBrk="0" hangingPunct="1">
      <a:lnSpc>
        <a:spcPct val="90000"/>
      </a:lnSpc>
      <a:spcBef>
        <a:spcPts val="300"/>
      </a:spcBef>
      <a:buClr>
        <a:schemeClr val="accent2"/>
      </a:buClr>
      <a:buFont typeface="Arial" pitchFamily="34" charset="0"/>
      <a:buChar char="•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514350" indent="-107950" algn="l" defTabSz="914400" rtl="0" eaLnBrk="1" latinLnBrk="0" hangingPunct="1">
      <a:lnSpc>
        <a:spcPct val="90000"/>
      </a:lnSpc>
      <a:spcBef>
        <a:spcPts val="200"/>
      </a:spcBef>
      <a:buClr>
        <a:schemeClr val="accent2"/>
      </a:buClr>
      <a:buSzPct val="85000"/>
      <a:buFont typeface="Wingdings" panose="05000000000000000000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628650" indent="-95250" algn="l" defTabSz="914400" rtl="0" eaLnBrk="1" latinLnBrk="0" hangingPunct="1">
      <a:lnSpc>
        <a:spcPct val="90000"/>
      </a:lnSpc>
      <a:spcBef>
        <a:spcPts val="100"/>
      </a:spcBef>
      <a:buClr>
        <a:schemeClr val="accent2"/>
      </a:buClr>
      <a:buSzPct val="100000"/>
      <a:buFont typeface="Arial" pitchFamily="34" charset="0"/>
      <a:buChar char="•"/>
      <a:tabLst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4B047-7D38-AF66-78D4-44DB86794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84F5C-2D0C-63A6-B049-AC3B66622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E508C1-FC43-D566-F3C3-CCA7BED4C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0251A-CE01-777B-A07B-8D91F572F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9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9B946-4900-29F4-30B0-70AE160D4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88A727-EF19-7BC7-65BD-C3C6487BA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F4C09C-81FC-073A-F907-8E06A589E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2521C-F6E6-BE88-950B-0AACDF2BD3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5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010EA-1807-A9A4-CD03-12C9BF7B8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47C205-4BEC-FF9B-E5AD-F60DFB3C9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01421-5BA8-542F-0D0D-CBF7317C1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2F68B-B757-CA1F-1F2D-29BE67E2E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73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85C3-9D4E-79AF-D29A-125414205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CD1AD-1AFB-4FAD-A924-F269EA4C9B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D820C-C109-6889-32B8-8C8BF44D5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07F3B-113B-2185-5F66-99B8EF8F8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43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72D6E-2222-EB49-80E1-6AB4E18A4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AFA36-19C4-CF38-5F50-B189A8B17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275A1-BF2B-0A4C-3700-D925D1F66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CBE05-B933-3572-9547-D8AE1DD4F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12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00F3B-640D-9390-2023-46E7C0D62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349FDE-E7C4-4F61-4C02-37AFEA7ED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83D810-C8CD-92F1-B33F-AE53B8EDE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01849-83CC-0B2E-964B-8720A0700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7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106CB-2A68-82E7-30B4-1470169F4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E8CBA3-859C-131A-89AB-42778370E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3C791B-8BCB-1E43-DB0E-DC1637FB2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B4DAE-9533-591B-6105-E9D0ED67C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46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7A4B0-8029-18FC-E35B-E5A731B86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DAC29C-7F8A-B452-29FC-4D79D33AD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90170-ED11-1D9D-D6B0-4B379104B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C4806-9ABC-E899-8041-542DD80494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0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2886F-7BE9-F9AC-7AFC-F72B6552E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195C82-489C-B37E-6B22-7E72BB19A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701DF-AEB9-E3B3-FBD4-B1764575E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CE816-B4EF-E75B-E3FB-E23206286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59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5DCEE-7761-B8D3-24D1-A6406A9DB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EB2C73-73AB-4B15-C8AD-3D2C50746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8F33E7-9753-D20F-503F-ED917EDD7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063D4-8828-66CA-ABFC-5715885F9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52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999AD-7441-0C35-2D39-2F57F6395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332C6C-3B4F-9244-CEF8-7300E5EE4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CDE49B-249A-9613-7808-B39283C46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B9AEA-86EB-B914-27FB-D660E0F14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4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C14FF-4611-AE90-8DB6-520A34B44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B0467-E26A-02E7-DC26-87ED1AD53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F896B-E457-4FD0-670C-9E01A780D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D8BEE-F02C-E7BF-41E3-42DACBC652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2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B7F26-01E1-10CD-E3FD-AC21BDC65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28B0F-E917-0CB1-8708-CA6C6A380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B73E6-FF8C-6467-60F7-62671CC6B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380FC-C4B1-AD4E-B839-12A6ACBCF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4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0A429-A21A-E9BD-948F-31DA565DC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A8BBF-9C46-3940-92D4-34A6FC3A8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2F26A8-4858-4635-E016-79AA9CC5C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0CF19-F42E-5E7F-2A1D-E259E81801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1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0EA90-FBA0-C075-6394-0B6DDA40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51490-28F3-8921-0A5F-90228D71E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099B4-4406-459D-EF3D-D22AEA53E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050F2-39F7-CD3B-20D1-AE3D749EC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FDBBA-0E08-4D68-8D87-04D3241C84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80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375A1-0C7E-E8DC-AF95-ACE684D01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B47F26-6EEE-69E3-6821-96FC320D8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A5FCC6-AFE1-4359-0162-9E484F559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7E7B3-A58D-478F-5D6E-83F2150CA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D09EA-F7D6-FA36-283D-F58635B31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FC1418-A417-D46F-0404-4E54A6CFB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327025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27EE1-1B40-857B-D573-5E71D7458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68EBC-83A9-40B7-929F-218FFAFC99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8.xml"/><Relationship Id="rId4" Type="http://schemas.openxmlformats.org/officeDocument/2006/relationships/image" Target="../media/image2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9.xml"/><Relationship Id="rId4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">
    <p:bg>
      <p:bgPr>
        <a:solidFill>
          <a:srgbClr val="5C6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548640" y="1160146"/>
            <a:ext cx="11094720" cy="469201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bg1"/>
                </a:solidFill>
              </a:defRPr>
            </a:lvl1pPr>
            <a:lvl2pPr marL="214312" indent="0">
              <a:buNone/>
              <a:defRPr/>
            </a:lvl2pPr>
            <a:lvl3pPr marL="457200" indent="0">
              <a:buNone/>
              <a:defRPr/>
            </a:lvl3pPr>
            <a:lvl4pPr marL="635000" indent="0">
              <a:buNone/>
              <a:defRPr/>
            </a:lvl4pPr>
            <a:lvl5pPr marL="7985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548640" y="73152"/>
            <a:ext cx="11094720" cy="676656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5876929" y="6501946"/>
            <a:ext cx="438151" cy="2286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C0926A-889A-463A-A5EA-682F15689EEF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bg1"/>
                </a:solidFill>
              </a:rPr>
              <a:t>nff.org    © 2022 Nonprofit Finance Fund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B872155-58AD-9A47-A061-C899D15B9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467" y="6394301"/>
            <a:ext cx="2162192" cy="335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390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/Content,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1341484" y="1616010"/>
            <a:ext cx="10301877" cy="64008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25400" dir="16200000" rotWithShape="0">
              <a:schemeClr val="accent1"/>
            </a:outerShdw>
          </a:effectLst>
        </p:spPr>
        <p:txBody>
          <a:bodyPr tIns="4572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8640" y="832106"/>
            <a:ext cx="11094720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1341970" y="2262188"/>
            <a:ext cx="10301817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61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/Content,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548640" y="1618488"/>
            <a:ext cx="5364480" cy="64008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25400" dir="16200000" rotWithShape="0">
              <a:schemeClr val="accent1"/>
            </a:outerShdw>
          </a:effectLst>
        </p:spPr>
        <p:txBody>
          <a:bodyPr tIns="4572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6278880" y="1618488"/>
            <a:ext cx="5364480" cy="64008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25400" dir="16200000" rotWithShape="0">
              <a:schemeClr val="accent1"/>
            </a:outerShdw>
          </a:effectLst>
        </p:spPr>
        <p:txBody>
          <a:bodyPr tIns="4572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8640" y="832106"/>
            <a:ext cx="11094720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3"/>
          </p:nvPr>
        </p:nvSpPr>
        <p:spPr>
          <a:xfrm>
            <a:off x="548220" y="2259013"/>
            <a:ext cx="5365749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4"/>
          </p:nvPr>
        </p:nvSpPr>
        <p:spPr>
          <a:xfrm>
            <a:off x="6278037" y="2259013"/>
            <a:ext cx="5365751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/# Content,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548640" y="1618488"/>
            <a:ext cx="5364480" cy="64008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25400" dir="16200000" rotWithShape="0">
              <a:schemeClr val="accent1"/>
            </a:outerShdw>
          </a:effectLst>
        </p:spPr>
        <p:txBody>
          <a:bodyPr tIns="4572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6278880" y="1618488"/>
            <a:ext cx="5364480" cy="64008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25400" dir="16200000" rotWithShape="0">
              <a:schemeClr val="accent1"/>
            </a:outerShdw>
          </a:effectLst>
        </p:spPr>
        <p:txBody>
          <a:bodyPr tIns="4572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8640" y="832106"/>
            <a:ext cx="11094720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3"/>
          </p:nvPr>
        </p:nvSpPr>
        <p:spPr>
          <a:xfrm>
            <a:off x="548220" y="2259013"/>
            <a:ext cx="5365749" cy="3593592"/>
          </a:xfrm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1500" indent="-225425">
              <a:buFont typeface="+mj-lt"/>
              <a:buAutoNum type="alphaUcPeriod"/>
              <a:defRPr/>
            </a:lvl2pPr>
            <a:lvl3pPr marL="800100" indent="-171450">
              <a:buFont typeface="+mj-lt"/>
              <a:buAutoNum type="romanLcPeriod"/>
              <a:defRPr/>
            </a:lvl3pPr>
            <a:lvl4pPr marL="1000125" indent="-174625">
              <a:buFont typeface="+mj-lt"/>
              <a:buAutoNum type="alphaLcPeriod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4"/>
          </p:nvPr>
        </p:nvSpPr>
        <p:spPr>
          <a:xfrm>
            <a:off x="6278037" y="2259013"/>
            <a:ext cx="5365751" cy="3593592"/>
          </a:xfrm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1500" indent="-225425">
              <a:buFont typeface="+mj-lt"/>
              <a:buAutoNum type="alphaUcPeriod"/>
              <a:defRPr/>
            </a:lvl2pPr>
            <a:lvl3pPr marL="800100" indent="-171450">
              <a:buFont typeface="+mj-lt"/>
              <a:buAutoNum type="romanLcPeriod"/>
              <a:defRPr/>
            </a:lvl3pPr>
            <a:lvl4pPr marL="1000125" indent="-174625">
              <a:buFont typeface="+mj-lt"/>
              <a:buAutoNum type="alphaLcPeriod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591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8640" y="832106"/>
            <a:ext cx="11094720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548640" y="1554480"/>
            <a:ext cx="11095144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7121855" y="5197752"/>
            <a:ext cx="49784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9942" y="3429000"/>
            <a:ext cx="10407535" cy="1924396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000" b="1">
                <a:solidFill>
                  <a:srgbClr val="003E76"/>
                </a:solidFill>
                <a:latin typeface="Century Gothic" pitchFamily="34" charset="0"/>
                <a:cs typeface="Calibri" pitchFamily="34" charset="0"/>
              </a:rPr>
              <a:t>Type of meeting</a:t>
            </a:r>
          </a:p>
          <a:p>
            <a:r>
              <a:rPr lang="en-US" sz="3000" b="1">
                <a:solidFill>
                  <a:srgbClr val="003E76"/>
                </a:solidFill>
                <a:latin typeface="Century Gothic" pitchFamily="34" charset="0"/>
                <a:cs typeface="Calibri" pitchFamily="34" charset="0"/>
              </a:rPr>
              <a:t>Item # ____</a:t>
            </a:r>
          </a:p>
          <a:p>
            <a:r>
              <a:rPr lang="en-US" sz="3000" b="1">
                <a:solidFill>
                  <a:srgbClr val="003E76"/>
                </a:solidFill>
                <a:latin typeface="Century Gothic" pitchFamily="34" charset="0"/>
                <a:cs typeface="Calibri" pitchFamily="34" charset="0"/>
              </a:rPr>
              <a:t>Month ___, 20___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RiversideCa.gov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78"/>
            <a:ext cx="2844800" cy="365125"/>
          </a:xfrm>
          <a:prstGeom prst="rect">
            <a:avLst/>
          </a:prstGeom>
        </p:spPr>
        <p:txBody>
          <a:bodyPr/>
          <a:lstStyle/>
          <a:p>
            <a:fld id="{D56B93C5-A06B-4EE4-BC11-DB471C66D2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een_Riverside_bar.psd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25"/>
                    </a14:imgEffect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82" y="5852160"/>
            <a:ext cx="12230484" cy="101546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3124200" y="2339839"/>
            <a:ext cx="8898467" cy="2236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583"/>
            <a:ext cx="1219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991600" y="6129061"/>
            <a:ext cx="325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err="1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RiversideCA.gov</a:t>
            </a:r>
            <a:endParaRPr lang="en-US" sz="2200" b="1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590204"/>
            <a:ext cx="8898467" cy="1654232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4000" b="1" kern="1200" dirty="0">
                <a:solidFill>
                  <a:srgbClr val="003E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Century Gothic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891" y="382957"/>
            <a:ext cx="2200087" cy="225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4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74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765324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29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40" y="69679"/>
            <a:ext cx="768096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40" y="827983"/>
            <a:ext cx="768096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8717283" y="253052"/>
            <a:ext cx="2926079" cy="365760"/>
          </a:xfrm>
        </p:spPr>
        <p:txBody>
          <a:bodyPr lIns="0" tIns="0" rIns="0" b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Rectangle 41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8813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 bwMode="gray">
          <a:xfrm>
            <a:off x="8717283" y="746826"/>
            <a:ext cx="2926079" cy="1005840"/>
          </a:xfrm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tx2"/>
                </a:solidFill>
              </a:rPr>
              <a:t>nff.org    © 2022 Nonprofit Finance Fund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04356F-5A41-BE48-86C2-039E92F64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467" y="6392203"/>
            <a:ext cx="2175707" cy="337781"/>
          </a:xfrm>
          <a:prstGeom prst="rect">
            <a:avLst/>
          </a:prstGeom>
        </p:spPr>
      </p:pic>
      <p:pic>
        <p:nvPicPr>
          <p:cNvPr id="4" name="Picture 3" descr="A picture containing photo, toy, girl, different&#10;&#10;Description automatically generated">
            <a:extLst>
              <a:ext uri="{FF2B5EF4-FFF2-40B4-BE49-F238E27FC236}">
                <a16:creationId xmlns:a16="http://schemas.microsoft.com/office/drawing/2014/main" id="{6AE88BAA-1E47-F34F-AA85-26AB2D1295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728054"/>
            <a:ext cx="12192000" cy="4664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40" y="69679"/>
            <a:ext cx="768096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40" y="827983"/>
            <a:ext cx="768096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8717283" y="253052"/>
            <a:ext cx="2926079" cy="365760"/>
          </a:xfrm>
        </p:spPr>
        <p:txBody>
          <a:bodyPr lIns="0" tIns="0" rIns="0" b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Rectangle 41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8813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 bwMode="gray">
          <a:xfrm>
            <a:off x="8717283" y="746827"/>
            <a:ext cx="2926079" cy="4501448"/>
          </a:xfrm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tx2"/>
                </a:solidFill>
              </a:rPr>
              <a:t>nff.org    © 2022 Nonprofit Finance Fund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9348B-0325-264A-8028-B88D9B2901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467" y="6392203"/>
            <a:ext cx="2175707" cy="337781"/>
          </a:xfrm>
          <a:prstGeom prst="rect">
            <a:avLst/>
          </a:prstGeom>
        </p:spPr>
      </p:pic>
      <p:pic>
        <p:nvPicPr>
          <p:cNvPr id="13" name="Picture 12" descr="Consulting_We live in your world.png">
            <a:extLst>
              <a:ext uri="{FF2B5EF4-FFF2-40B4-BE49-F238E27FC236}">
                <a16:creationId xmlns:a16="http://schemas.microsoft.com/office/drawing/2014/main" id="{06D49B4B-CB26-3E45-8506-91C1C8480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/>
          <a:stretch/>
        </p:blipFill>
        <p:spPr>
          <a:xfrm>
            <a:off x="778067" y="1528623"/>
            <a:ext cx="7222106" cy="4211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010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40" y="69679"/>
            <a:ext cx="768096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40" y="827983"/>
            <a:ext cx="768096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8717283" y="253052"/>
            <a:ext cx="2926079" cy="365760"/>
          </a:xfrm>
        </p:spPr>
        <p:txBody>
          <a:bodyPr lIns="0" tIns="0" rIns="0" b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Rectangle 41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8813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 bwMode="gray">
          <a:xfrm>
            <a:off x="8717283" y="746827"/>
            <a:ext cx="2926079" cy="4501448"/>
          </a:xfrm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tx2"/>
                </a:solidFill>
              </a:rPr>
              <a:t>nff.org    © 2022 Nonprofit Finance Fund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CD1746-9D6B-D540-B9B3-A3BD8709DC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467" y="6392203"/>
            <a:ext cx="2175707" cy="33778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EF27AFF4-12DC-E04F-9EDD-EC7F320201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94480" y="1640973"/>
            <a:ext cx="5989280" cy="4653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11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">
    <p:bg>
      <p:bgPr>
        <a:solidFill>
          <a:srgbClr val="5C6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 bwMode="auto">
          <a:xfrm>
            <a:off x="548221" y="1160463"/>
            <a:ext cx="11095567" cy="4691062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2000"/>
              </a:spcBef>
              <a:buNone/>
              <a:defRPr sz="3000" b="1">
                <a:solidFill>
                  <a:schemeClr val="bg1"/>
                </a:solidFill>
              </a:defRPr>
            </a:lvl1pPr>
            <a:lvl2pPr marL="171450" indent="0">
              <a:lnSpc>
                <a:spcPct val="100000"/>
              </a:lnSpc>
              <a:spcBef>
                <a:spcPts val="2000"/>
              </a:spcBef>
              <a:buSzPct val="100000"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5876929" y="6501946"/>
            <a:ext cx="438151" cy="2286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C0926A-889A-463A-A5EA-682F15689EEF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bg1"/>
                </a:solidFill>
              </a:rPr>
              <a:t>nff.org    © 2022 Nonprofit Finance Fund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0D39589-C56E-8744-89D6-E42AAD6E1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467" y="6394301"/>
            <a:ext cx="2162192" cy="335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145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40" y="69679"/>
            <a:ext cx="768096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40" y="827983"/>
            <a:ext cx="768096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8717282" y="256032"/>
            <a:ext cx="2926079" cy="365760"/>
          </a:xfrm>
        </p:spPr>
        <p:txBody>
          <a:bodyPr lIns="0" tIns="0" rIns="0" b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Rectangle 41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8813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2"/>
          </p:nvPr>
        </p:nvSpPr>
        <p:spPr bwMode="gray">
          <a:xfrm>
            <a:off x="8717282" y="2194561"/>
            <a:ext cx="2926079" cy="365760"/>
          </a:xfrm>
        </p:spPr>
        <p:txBody>
          <a:bodyPr lIns="0" tIns="0" rIns="0" b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 bwMode="gray">
          <a:xfrm>
            <a:off x="8717282" y="2707052"/>
            <a:ext cx="2926079" cy="2695575"/>
          </a:xfrm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tx2"/>
                </a:solidFill>
              </a:rPr>
              <a:t>nff.org    © 2022 Nonprofit Finance Fund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2C8514-967F-F54D-9D37-1A253862EB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467" y="6392203"/>
            <a:ext cx="2175707" cy="33778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E873DBC4-A613-1144-B27D-B1894C6BD0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4816" y="1676031"/>
            <a:ext cx="7467651" cy="4757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3236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.1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40" y="69679"/>
            <a:ext cx="768096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40" y="827983"/>
            <a:ext cx="768096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8717282" y="256032"/>
            <a:ext cx="2926079" cy="365760"/>
          </a:xfrm>
        </p:spPr>
        <p:txBody>
          <a:bodyPr lIns="0" tIns="0" rIns="0" b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Rectangle 41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8813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2"/>
          </p:nvPr>
        </p:nvSpPr>
        <p:spPr bwMode="gray">
          <a:xfrm>
            <a:off x="8717282" y="2194561"/>
            <a:ext cx="2926079" cy="365760"/>
          </a:xfrm>
        </p:spPr>
        <p:txBody>
          <a:bodyPr lIns="0" tIns="0" rIns="0" b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 bwMode="gray">
          <a:xfrm>
            <a:off x="8717282" y="2707052"/>
            <a:ext cx="2926079" cy="2695575"/>
          </a:xfrm>
        </p:spPr>
        <p:txBody>
          <a:bodyPr lIns="0" tIns="0" r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tx2"/>
                </a:solidFill>
              </a:rPr>
              <a:t>nff.org    © 2022 Nonprofit Finance Fund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C19EB5-BEF2-2B45-8D74-D3BAD62FE5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467" y="6392203"/>
            <a:ext cx="2175707" cy="33778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F41089CD-895E-7F48-8D7C-B70E9DE0EE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3665" y="2124033"/>
            <a:ext cx="6690910" cy="3861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70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8640" y="832105"/>
            <a:ext cx="11094720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548640" y="1554480"/>
            <a:ext cx="11095144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686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39" y="69679"/>
            <a:ext cx="1109472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39" y="827983"/>
            <a:ext cx="1109472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Partner_We translate breakthrough ideas.png">
            <a:extLst>
              <a:ext uri="{FF2B5EF4-FFF2-40B4-BE49-F238E27FC236}">
                <a16:creationId xmlns:a16="http://schemas.microsoft.com/office/drawing/2014/main" id="{C4A924C0-5670-D447-A153-696E9F24B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8149"/>
          <a:stretch/>
        </p:blipFill>
        <p:spPr>
          <a:xfrm>
            <a:off x="1572907" y="1532070"/>
            <a:ext cx="9046184" cy="4468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2000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rts and Cul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39" y="69679"/>
            <a:ext cx="1109472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39" y="827983"/>
            <a:ext cx="1109472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66FD2-8962-BF48-8316-0F518DCC4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0288" y="1059255"/>
            <a:ext cx="8325489" cy="5533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4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39" y="69679"/>
            <a:ext cx="1109472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39" y="827983"/>
            <a:ext cx="1109472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36B1E-F6B9-FA40-B148-F33B68941C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3999" y="655856"/>
            <a:ext cx="9144000" cy="6077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5992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ea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39" y="69679"/>
            <a:ext cx="1109472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39" y="827983"/>
            <a:ext cx="1109472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C008B-9FA8-E541-9080-C047C8AAFE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8767" y="1704568"/>
            <a:ext cx="7394463" cy="4559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294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39" y="69679"/>
            <a:ext cx="1109472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39" y="827983"/>
            <a:ext cx="1109472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09E95-82DF-424B-8A35-0F687B4C9F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5480" y="969819"/>
            <a:ext cx="8321038" cy="5530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423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39" y="69679"/>
            <a:ext cx="1109472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39" y="827983"/>
            <a:ext cx="1109472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4FAB2-10D1-F34A-A867-DB72F5BE2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3999" y="1365359"/>
            <a:ext cx="9144000" cy="4664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17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antm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39" y="69679"/>
            <a:ext cx="1109472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39" y="827983"/>
            <a:ext cx="1109472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A3FF2-F1CB-C04A-80C3-D6550FFF6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3999" y="1673373"/>
            <a:ext cx="9144000" cy="4664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730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6200" y="1280160"/>
            <a:ext cx="10297584" cy="4846320"/>
          </a:xfrm>
        </p:spPr>
        <p:txBody>
          <a:bodyPr/>
          <a:lstStyle>
            <a:lvl1pPr marL="0" indent="0">
              <a:spcBef>
                <a:spcPts val="2000"/>
              </a:spcBef>
              <a:buClr>
                <a:schemeClr val="bg1"/>
              </a:buClr>
              <a:buFont typeface="Arial" panose="020B0604020202020204" pitchFamily="34" charset="0"/>
              <a:buChar char="‪"/>
              <a:defRPr sz="1800" b="1"/>
            </a:lvl1pPr>
            <a:lvl2pPr marL="457200" indent="3175"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‪"/>
              <a:tabLst/>
              <a:defRPr sz="1600"/>
            </a:lvl2pPr>
            <a:lvl3pPr marL="914400" indent="0"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‪"/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773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Fi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39" y="69679"/>
            <a:ext cx="1109472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39" y="827983"/>
            <a:ext cx="1109472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AFE4A-F502-AC45-9596-81E82C75E2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3999" y="1586287"/>
            <a:ext cx="9144000" cy="4664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210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F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39" y="69679"/>
            <a:ext cx="1109472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48639" y="827983"/>
            <a:ext cx="11094720" cy="704088"/>
          </a:xfrm>
        </p:spPr>
        <p:txBody>
          <a:bodyPr lIns="0" tIns="0" rIns="0" bIns="0"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A2029-BA91-334B-AF9C-7AE3E1A092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5479" y="1376581"/>
            <a:ext cx="8321040" cy="5117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575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with Illustr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8221" y="403230"/>
            <a:ext cx="11095567" cy="2263775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2000"/>
              </a:spcBef>
              <a:buNone/>
              <a:defRPr sz="2400" b="1"/>
            </a:lvl1pPr>
            <a:lvl2pPr marL="171450" indent="0">
              <a:lnSpc>
                <a:spcPct val="100000"/>
              </a:lnSpc>
              <a:spcBef>
                <a:spcPts val="2000"/>
              </a:spcBef>
              <a:buSzPct val="100000"/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descr="Sectors_Human Services.png">
            <a:extLst>
              <a:ext uri="{FF2B5EF4-FFF2-40B4-BE49-F238E27FC236}">
                <a16:creationId xmlns:a16="http://schemas.microsoft.com/office/drawing/2014/main" id="{D74A9A8D-6148-EB4F-91D4-F7FF7C343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19105" r="7591" b="8621"/>
          <a:stretch/>
        </p:blipFill>
        <p:spPr>
          <a:xfrm>
            <a:off x="5569586" y="2419355"/>
            <a:ext cx="6381751" cy="3838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18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8221" y="403230"/>
            <a:ext cx="11095567" cy="2263775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2000"/>
              </a:spcBef>
              <a:buNone/>
              <a:defRPr sz="2400" b="1"/>
            </a:lvl1pPr>
            <a:lvl2pPr marL="171450" indent="0">
              <a:lnSpc>
                <a:spcPct val="100000"/>
              </a:lnSpc>
              <a:spcBef>
                <a:spcPts val="2000"/>
              </a:spcBef>
              <a:buSzPct val="100000"/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2D3B7-8C62-8A4B-B17D-DC219EF3E0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1171" y="2548522"/>
            <a:ext cx="5222542" cy="3906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397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Convers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8221" y="403230"/>
            <a:ext cx="11095567" cy="2263775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2000"/>
              </a:spcBef>
              <a:buNone/>
              <a:defRPr sz="2400" b="1"/>
            </a:lvl1pPr>
            <a:lvl2pPr marL="171450" indent="0">
              <a:lnSpc>
                <a:spcPct val="100000"/>
              </a:lnSpc>
              <a:spcBef>
                <a:spcPts val="2000"/>
              </a:spcBef>
              <a:buSzPct val="100000"/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70145CEE-419B-DF48-876F-2B79173C0E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0146" y="2734250"/>
            <a:ext cx="6024375" cy="3574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16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40" y="69679"/>
            <a:ext cx="768096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3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gray">
          <a:xfrm>
            <a:off x="548643" y="1335403"/>
            <a:ext cx="4594860" cy="4389120"/>
          </a:xfrm>
        </p:spPr>
        <p:txBody>
          <a:bodyPr lIns="0" tIns="0" rIns="0" bIns="0" anchor="t" anchorCtr="0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41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8813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tx2"/>
                </a:solidFill>
              </a:rPr>
              <a:t>nff.org    © 2022 Nonprofit Finance Fund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779976-B716-A042-893F-0B2E401950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467" y="6392203"/>
            <a:ext cx="2175707" cy="33778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EEB33A47-0EA5-9C4A-808E-3DE5F7680F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2506284"/>
            <a:ext cx="4916956" cy="3192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6467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548640" y="69679"/>
            <a:ext cx="7680960" cy="70408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3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gray">
          <a:xfrm>
            <a:off x="548643" y="1335403"/>
            <a:ext cx="4594860" cy="4389120"/>
          </a:xfrm>
        </p:spPr>
        <p:txBody>
          <a:bodyPr lIns="0" tIns="0" rIns="0" bIns="0" anchor="t" anchorCtr="0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41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8813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tx2"/>
                </a:solidFill>
              </a:rPr>
              <a:t>nff.org    © 2022 Nonprofit Finance Fund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053E77-4CE1-F349-AFB9-5F71A11FE3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467" y="6392203"/>
            <a:ext cx="2175707" cy="337781"/>
          </a:xfrm>
          <a:prstGeom prst="rect">
            <a:avLst/>
          </a:prstGeom>
        </p:spPr>
      </p:pic>
      <p:pic>
        <p:nvPicPr>
          <p:cNvPr id="7" name="Picture 6" descr="A picture containing umbrella, accessory, holding, rain&#10;&#10;Description automatically generated">
            <a:extLst>
              <a:ext uri="{FF2B5EF4-FFF2-40B4-BE49-F238E27FC236}">
                <a16:creationId xmlns:a16="http://schemas.microsoft.com/office/drawing/2014/main" id="{AC213467-2B99-D648-83F3-B6294E54AA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2684" y="1335402"/>
            <a:ext cx="5292742" cy="4372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08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8640" y="832106"/>
            <a:ext cx="11094720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62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Light Gray Background">
    <p:bg>
      <p:bgPr>
        <a:solidFill>
          <a:srgbClr val="DF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8640" y="832106"/>
            <a:ext cx="11094720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26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,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1341484" y="1295780"/>
            <a:ext cx="10301877" cy="640080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000" b="1">
                <a:solidFill>
                  <a:srgbClr val="645AB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8640" y="832106"/>
            <a:ext cx="11094720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1344087" y="2262188"/>
            <a:ext cx="10299700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# Content,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1341484" y="1295780"/>
            <a:ext cx="10301877" cy="640080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2000" b="1">
                <a:solidFill>
                  <a:srgbClr val="645AB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8640" y="832106"/>
            <a:ext cx="11094720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1344087" y="2262188"/>
            <a:ext cx="10299700" cy="3749040"/>
          </a:xfrm>
        </p:spPr>
        <p:txBody>
          <a:bodyPr/>
          <a:lstStyle>
            <a:lvl1pPr marL="287338" indent="-287338">
              <a:buFont typeface="+mj-lt"/>
              <a:buAutoNum type="arabicPeriod"/>
              <a:defRPr/>
            </a:lvl1pPr>
            <a:lvl2pPr marL="574675" indent="-231775">
              <a:buFont typeface="+mj-lt"/>
              <a:buAutoNum type="alphaUcPeriod"/>
              <a:defRPr/>
            </a:lvl2pPr>
            <a:lvl3pPr marL="801688" indent="-171450">
              <a:buFont typeface="+mj-lt"/>
              <a:buAutoNum type="romanLcPeriod"/>
              <a:defRPr/>
            </a:lvl3pPr>
            <a:lvl4pPr marL="992188" indent="-165100">
              <a:buFont typeface="+mj-lt"/>
              <a:buAutoNum type="alphaLcPeriod"/>
              <a:defRPr/>
            </a:lvl4pPr>
            <a:lvl5pPr marL="1027112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4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-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8640" y="832106"/>
            <a:ext cx="11094720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1"/>
          </p:nvPr>
        </p:nvSpPr>
        <p:spPr>
          <a:xfrm>
            <a:off x="1341120" y="1655062"/>
            <a:ext cx="10302664" cy="4343400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b="0"/>
            </a:lvl1pPr>
            <a:lvl2pPr marL="214312" indent="0">
              <a:spcBef>
                <a:spcPts val="600"/>
              </a:spcBef>
              <a:buNone/>
              <a:defRPr/>
            </a:lvl2pPr>
            <a:lvl3pPr marL="457200" indent="0">
              <a:spcBef>
                <a:spcPts val="300"/>
              </a:spcBef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27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ags" Target="../tags/tag23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png"/><Relationship Id="rId5" Type="http://schemas.openxmlformats.org/officeDocument/2006/relationships/tags" Target="../tags/tag33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.png"/><Relationship Id="rId4" Type="http://schemas.openxmlformats.org/officeDocument/2006/relationships/tags" Target="../tags/tag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548640" y="1554480"/>
            <a:ext cx="11094720" cy="4297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548640" y="73157"/>
            <a:ext cx="11094720" cy="6990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5876929" y="6501946"/>
            <a:ext cx="438151" cy="2286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C0926A-889A-463A-A5EA-682F15689EEF}" type="slidenum">
              <a:rPr lang="en-US" sz="900" smtClean="0">
                <a:solidFill>
                  <a:schemeClr val="tx2"/>
                </a:solidFill>
                <a:latin typeface="+mn-lt"/>
              </a:rPr>
              <a:pPr algn="ct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8813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tx2"/>
                </a:solidFill>
              </a:rPr>
              <a:t>nff.org    © 2022 Nonprofit Finance Fund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1A47FC-1B28-5749-99D3-9053096CD04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39467" y="6392203"/>
            <a:ext cx="2175707" cy="337781"/>
          </a:xfrm>
          <a:prstGeom prst="rect">
            <a:avLst/>
          </a:prstGeom>
        </p:spPr>
      </p:pic>
    </p:spTree>
    <p:custDataLst>
      <p:tags r:id="rId18"/>
    </p:custDataLst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85" r:id="rId3"/>
    <p:sldLayoutId id="2147483654" r:id="rId4"/>
    <p:sldLayoutId id="2147483663" r:id="rId5"/>
    <p:sldLayoutId id="2147483677" r:id="rId6"/>
    <p:sldLayoutId id="2147483655" r:id="rId7"/>
    <p:sldLayoutId id="2147483673" r:id="rId8"/>
    <p:sldLayoutId id="2147483683" r:id="rId9"/>
    <p:sldLayoutId id="2147483679" r:id="rId10"/>
    <p:sldLayoutId id="2147483656" r:id="rId11"/>
    <p:sldLayoutId id="2147483684" r:id="rId12"/>
    <p:sldLayoutId id="2147483650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2000"/>
        </a:spcBef>
        <a:buClr>
          <a:schemeClr val="accent1"/>
        </a:buClr>
        <a:buSzPct val="100000"/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825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8513" indent="-163513" algn="l" defTabSz="914400" rtl="0" eaLnBrk="1" latinLnBrk="0" hangingPunct="1">
        <a:lnSpc>
          <a:spcPct val="90000"/>
        </a:lnSpc>
        <a:spcBef>
          <a:spcPts val="2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119063" algn="l" defTabSz="914400" rtl="0" eaLnBrk="1" latinLnBrk="0" hangingPunct="1">
        <a:lnSpc>
          <a:spcPct val="90000"/>
        </a:lnSpc>
        <a:spcBef>
          <a:spcPts val="1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548640" y="1554480"/>
            <a:ext cx="11094720" cy="4297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548640" y="73157"/>
            <a:ext cx="11094720" cy="6990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5876929" y="6501946"/>
            <a:ext cx="438151" cy="2286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C0926A-889A-463A-A5EA-682F15689EEF}" type="slidenum">
              <a:rPr lang="en-US" sz="900" smtClean="0">
                <a:solidFill>
                  <a:schemeClr val="tx2"/>
                </a:solidFill>
                <a:latin typeface="+mn-lt"/>
              </a:rPr>
              <a:pPr algn="ct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8813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tx2"/>
                </a:solidFill>
              </a:rPr>
              <a:t>nff.org    © 2022 Nonprofit Finance Fund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7DD5AF-E902-0541-80D5-0AA6C11E5AB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39467" y="6392203"/>
            <a:ext cx="2175707" cy="337781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252729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707" r:id="rId3"/>
    <p:sldLayoutId id="2147483667" r:id="rId4"/>
    <p:sldLayoutId id="2147483706" r:id="rId5"/>
    <p:sldLayoutId id="2147483712" r:id="rId6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2000"/>
        </a:spcBef>
        <a:buClr>
          <a:schemeClr val="accent1"/>
        </a:buClr>
        <a:buSzPct val="100000"/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825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8513" indent="-163513" algn="l" defTabSz="914400" rtl="0" eaLnBrk="1" latinLnBrk="0" hangingPunct="1">
        <a:lnSpc>
          <a:spcPct val="90000"/>
        </a:lnSpc>
        <a:spcBef>
          <a:spcPts val="2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119063" algn="l" defTabSz="914400" rtl="0" eaLnBrk="1" latinLnBrk="0" hangingPunct="1">
        <a:lnSpc>
          <a:spcPct val="90000"/>
        </a:lnSpc>
        <a:spcBef>
          <a:spcPts val="1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548640" y="1554480"/>
            <a:ext cx="11094720" cy="4297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548640" y="73157"/>
            <a:ext cx="11094720" cy="6990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5876929" y="6501946"/>
            <a:ext cx="438151" cy="2286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C0926A-889A-463A-A5EA-682F15689EEF}" type="slidenum">
              <a:rPr lang="en-US" sz="900" smtClean="0">
                <a:solidFill>
                  <a:schemeClr val="tx2"/>
                </a:solidFill>
                <a:latin typeface="+mn-lt"/>
              </a:rPr>
              <a:pPr algn="ct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8813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tx2"/>
                </a:solidFill>
              </a:rPr>
              <a:t>nff.org    © 2022 Nonprofit Finance Fund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D4C9AF-475F-EA4B-904C-EB2D6E08FB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39467" y="6392203"/>
            <a:ext cx="2175707" cy="337781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144981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7" r:id="rId2"/>
    <p:sldLayoutId id="2147483688" r:id="rId3"/>
    <p:sldLayoutId id="2147483711" r:id="rId4"/>
    <p:sldLayoutId id="2147483689" r:id="rId5"/>
    <p:sldLayoutId id="2147483691" r:id="rId6"/>
    <p:sldLayoutId id="2147483692" r:id="rId7"/>
    <p:sldLayoutId id="2147483709" r:id="rId8"/>
    <p:sldLayoutId id="2147483710" r:id="rId9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2000"/>
        </a:spcBef>
        <a:buClr>
          <a:schemeClr val="accent1"/>
        </a:buClr>
        <a:buSzPct val="100000"/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825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8513" indent="-163513" algn="l" defTabSz="914400" rtl="0" eaLnBrk="1" latinLnBrk="0" hangingPunct="1">
        <a:lnSpc>
          <a:spcPct val="90000"/>
        </a:lnSpc>
        <a:spcBef>
          <a:spcPts val="2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119063" algn="l" defTabSz="914400" rtl="0" eaLnBrk="1" latinLnBrk="0" hangingPunct="1">
        <a:lnSpc>
          <a:spcPct val="90000"/>
        </a:lnSpc>
        <a:spcBef>
          <a:spcPts val="1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548640" y="1554480"/>
            <a:ext cx="11094720" cy="4297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548640" y="73157"/>
            <a:ext cx="11094720" cy="6990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5876929" y="6501946"/>
            <a:ext cx="438151" cy="2286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C0926A-889A-463A-A5EA-682F15689EEF}" type="slidenum">
              <a:rPr lang="en-US" sz="900" smtClean="0">
                <a:solidFill>
                  <a:schemeClr val="tx2"/>
                </a:solidFill>
                <a:latin typeface="+mn-lt"/>
              </a:rPr>
              <a:pPr algn="ct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8813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tx2"/>
                </a:solidFill>
              </a:rPr>
              <a:t>nff.org    © 2022 Nonprofit Finance Fund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8C38EC-4A8C-254A-BE54-D4BA67DB85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9467" y="6392203"/>
            <a:ext cx="2175707" cy="337781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06864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2000"/>
        </a:spcBef>
        <a:buClr>
          <a:schemeClr val="accent1"/>
        </a:buClr>
        <a:buSzPct val="100000"/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825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8513" indent="-163513" algn="l" defTabSz="914400" rtl="0" eaLnBrk="1" latinLnBrk="0" hangingPunct="1">
        <a:lnSpc>
          <a:spcPct val="90000"/>
        </a:lnSpc>
        <a:spcBef>
          <a:spcPts val="2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119063" algn="l" defTabSz="914400" rtl="0" eaLnBrk="1" latinLnBrk="0" hangingPunct="1">
        <a:lnSpc>
          <a:spcPct val="90000"/>
        </a:lnSpc>
        <a:spcBef>
          <a:spcPts val="1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548640" y="1554480"/>
            <a:ext cx="11094720" cy="4297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548640" y="73157"/>
            <a:ext cx="11094720" cy="6990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5876929" y="6501946"/>
            <a:ext cx="438151" cy="2286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C0926A-889A-463A-A5EA-682F15689EEF}" type="slidenum">
              <a:rPr lang="en-US" sz="900" smtClean="0">
                <a:solidFill>
                  <a:schemeClr val="tx2"/>
                </a:solidFill>
                <a:latin typeface="+mn-lt"/>
              </a:rPr>
              <a:pPr algn="ct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5"/>
            <a:ext cx="12192000" cy="45719"/>
          </a:xfrm>
          <a:prstGeom prst="rect">
            <a:avLst/>
          </a:prstGeom>
          <a:solidFill>
            <a:srgbClr val="F78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78813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8449055" y="6501384"/>
            <a:ext cx="3194304" cy="2286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tx2"/>
                </a:solidFill>
              </a:rPr>
              <a:t>nff.org    © 2022 Nonprofit Finance Fund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29D6DB-57ED-BB4B-BDBD-A3E2D36087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9467" y="6392203"/>
            <a:ext cx="2175707" cy="337781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88820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3" r:id="rId2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2000"/>
        </a:spcBef>
        <a:buClr>
          <a:schemeClr val="accent1"/>
        </a:buClr>
        <a:buSzPct val="100000"/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825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8513" indent="-163513" algn="l" defTabSz="914400" rtl="0" eaLnBrk="1" latinLnBrk="0" hangingPunct="1">
        <a:lnSpc>
          <a:spcPct val="90000"/>
        </a:lnSpc>
        <a:spcBef>
          <a:spcPts val="2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119063" algn="l" defTabSz="914400" rtl="0" eaLnBrk="1" latinLnBrk="0" hangingPunct="1">
        <a:lnSpc>
          <a:spcPct val="90000"/>
        </a:lnSpc>
        <a:spcBef>
          <a:spcPts val="1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in.sbcounty.gov/2024/12/05/county-sells-surplus-flood-control-land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fortune@nff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8FB12-660D-47DB-3B1B-4D64CFE19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90813A53-86D5-6610-1B8A-4AE4F7B82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20" y="742279"/>
            <a:ext cx="3514853" cy="1119849"/>
          </a:xfrm>
          <a:prstGeom prst="rect">
            <a:avLst/>
          </a:prstGeom>
        </p:spPr>
      </p:pic>
      <p:pic>
        <p:nvPicPr>
          <p:cNvPr id="6" name="Picture 5" descr="A black background with colorful letters&#10;&#10;AI-generated content may be incorrect.">
            <a:extLst>
              <a:ext uri="{FF2B5EF4-FFF2-40B4-BE49-F238E27FC236}">
                <a16:creationId xmlns:a16="http://schemas.microsoft.com/office/drawing/2014/main" id="{82DF0ECB-9C88-D843-E1A4-47FD2B17C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869" y="718249"/>
            <a:ext cx="2140833" cy="1550413"/>
          </a:xfrm>
          <a:prstGeom prst="rect">
            <a:avLst/>
          </a:prstGeom>
        </p:spPr>
      </p:pic>
      <p:pic>
        <p:nvPicPr>
          <p:cNvPr id="7" name="Picture 6" descr="A black and gold sign with blue text&#10;&#10;AI-generated content may be incorrect.">
            <a:extLst>
              <a:ext uri="{FF2B5EF4-FFF2-40B4-BE49-F238E27FC236}">
                <a16:creationId xmlns:a16="http://schemas.microsoft.com/office/drawing/2014/main" id="{084C33E9-BF6F-C762-C813-A1427FAF2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731" y="601167"/>
            <a:ext cx="2730618" cy="1526384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948F5AA9-635E-09F8-38DF-502CC6AC5CA3}"/>
              </a:ext>
            </a:extLst>
          </p:cNvPr>
          <p:cNvSpPr txBox="1">
            <a:spLocks/>
          </p:cNvSpPr>
          <p:nvPr/>
        </p:nvSpPr>
        <p:spPr bwMode="gray">
          <a:xfrm>
            <a:off x="2004080" y="2796330"/>
            <a:ext cx="7751071" cy="6600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Inland Empire Nonprofit Loan Fund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D7D1765-FB62-CD61-4CC9-A5E57F0883F6}"/>
              </a:ext>
            </a:extLst>
          </p:cNvPr>
          <p:cNvSpPr txBox="1">
            <a:spLocks/>
          </p:cNvSpPr>
          <p:nvPr/>
        </p:nvSpPr>
        <p:spPr>
          <a:xfrm>
            <a:off x="3067266" y="3626977"/>
            <a:ext cx="5737073" cy="15338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875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8513" indent="-163513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119063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/>
              <a:t>In-Person Information Session </a:t>
            </a:r>
          </a:p>
          <a:p>
            <a:pPr marL="0" indent="0" algn="ctr">
              <a:buNone/>
            </a:pPr>
            <a:r>
              <a:rPr lang="en-US" sz="2400" b="1" dirty="0"/>
              <a:t>January 2026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13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palm trees">
            <a:extLst>
              <a:ext uri="{FF2B5EF4-FFF2-40B4-BE49-F238E27FC236}">
                <a16:creationId xmlns:a16="http://schemas.microsoft.com/office/drawing/2014/main" id="{B0A13779-DA8B-9A09-6D41-DBD9288F5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71" t="2354" r="3044" b="25316"/>
          <a:stretch/>
        </p:blipFill>
        <p:spPr>
          <a:xfrm>
            <a:off x="-955963" y="-128427"/>
            <a:ext cx="15240539" cy="6986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reeform 25"/>
          <p:cNvSpPr>
            <a:spLocks/>
          </p:cNvSpPr>
          <p:nvPr/>
        </p:nvSpPr>
        <p:spPr bwMode="auto">
          <a:xfrm>
            <a:off x="1075267" y="0"/>
            <a:ext cx="2813245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D9700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2041495" y="1493677"/>
            <a:ext cx="1081016" cy="2401160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088739" y="515346"/>
            <a:ext cx="7370024" cy="1051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67"/>
              </a:lnSpc>
              <a:spcAft>
                <a:spcPts val="1200"/>
              </a:spcAft>
            </a:pPr>
            <a:r>
              <a:rPr lang="en-US" sz="3600" b="1" cap="all" spc="93" dirty="0">
                <a:solidFill>
                  <a:srgbClr val="002060"/>
                </a:solidFill>
              </a:rPr>
              <a:t>San Bernardino County</a:t>
            </a:r>
          </a:p>
          <a:p>
            <a:pPr>
              <a:lnSpc>
                <a:spcPts val="3467"/>
              </a:lnSpc>
              <a:spcAft>
                <a:spcPts val="1200"/>
              </a:spcAft>
            </a:pPr>
            <a:r>
              <a:rPr lang="en-US" sz="3600" b="1" cap="all" spc="93" dirty="0">
                <a:solidFill>
                  <a:srgbClr val="002060"/>
                </a:solidFill>
              </a:rPr>
              <a:t>REVOLVING LOAN FUND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88739" y="1020734"/>
            <a:ext cx="731520" cy="0"/>
          </a:xfrm>
          <a:prstGeom prst="line">
            <a:avLst/>
          </a:prstGeom>
          <a:ln w="28575">
            <a:solidFill>
              <a:srgbClr val="CD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245448-AFCD-18CC-1D91-40A0D088149B}"/>
              </a:ext>
            </a:extLst>
          </p:cNvPr>
          <p:cNvSpPr txBox="1"/>
          <p:nvPr/>
        </p:nvSpPr>
        <p:spPr>
          <a:xfrm>
            <a:off x="3745493" y="1982358"/>
            <a:ext cx="8056515" cy="5129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$3M approved by Board of Supervisors on April 29, 2025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nonprofit organizations that serve vulnerable populations such as (but not limited to):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ages 0-5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children/youth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unhoused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living in low-income communities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public health and safety, and address the social needs of San Bernardino County residents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8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8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and gold sign with blue text&#10;&#10;AI-generated content may be incorrect.">
            <a:extLst>
              <a:ext uri="{FF2B5EF4-FFF2-40B4-BE49-F238E27FC236}">
                <a16:creationId xmlns:a16="http://schemas.microsoft.com/office/drawing/2014/main" id="{E7540D65-1175-AD87-9A78-BE479B3CB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44" y="237488"/>
            <a:ext cx="2378275" cy="13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21670-D3A3-6FB9-69DC-11060578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1D09-B1E4-755E-6696-AFC92A029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Debt 101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5902FAC-CCC2-F315-5CEE-4B941EEC5D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96727" y="1182484"/>
            <a:ext cx="4346636" cy="1680789"/>
          </a:xfrm>
        </p:spPr>
        <p:txBody>
          <a:bodyPr/>
          <a:lstStyle/>
          <a:p>
            <a:endParaRPr lang="en-US" sz="1600" b="1"/>
          </a:p>
          <a:p>
            <a:r>
              <a:rPr lang="en-US" sz="1600" b="1"/>
              <a:t>Why Nonprofits Borrow Money</a:t>
            </a:r>
            <a:endParaRPr lang="en-US" sz="1600" b="1">
              <a:cs typeface="Arial"/>
            </a:endParaRPr>
          </a:p>
          <a:p>
            <a:endParaRPr lang="en-US" sz="1600" b="1"/>
          </a:p>
          <a:p>
            <a:endParaRPr lang="en-US" sz="1600" b="1"/>
          </a:p>
          <a:p>
            <a:r>
              <a:rPr lang="en-US" sz="1600" b="1"/>
              <a:t>How to Know if Debt is Right for a Nonprofit </a:t>
            </a:r>
            <a:endParaRPr lang="en-US" sz="1600" b="1">
              <a:cs typeface="Arial"/>
            </a:endParaRPr>
          </a:p>
          <a:p>
            <a:endParaRPr lang="en-US" sz="1600" b="1"/>
          </a:p>
          <a:p>
            <a:endParaRPr lang="en-US" sz="1600" b="1"/>
          </a:p>
          <a:p>
            <a:endParaRPr lang="en-US" sz="1600">
              <a:cs typeface="Arial"/>
            </a:endParaRPr>
          </a:p>
          <a:p>
            <a:endParaRPr lang="en-US" sz="1600" b="1"/>
          </a:p>
          <a:p>
            <a:endParaRPr lang="en-US" sz="1600">
              <a:cs typeface="Arial"/>
            </a:endParaRP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6013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52EB3-1D51-D0D2-FDD1-300DECF53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E9DFE6C0-8FC5-99C8-778C-64CBD066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04801"/>
            <a:ext cx="11094720" cy="632177"/>
          </a:xfrm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/>
              <a:t>Debt 101: Why Nonprofits Borrow  </a:t>
            </a:r>
            <a:br>
              <a:rPr lang="en-US" kern="100">
                <a:ea typeface="Aptos" panose="020B0004020202020204" pitchFamily="34" charset="0"/>
                <a:cs typeface="Times New Roman"/>
              </a:rPr>
            </a:br>
            <a:endParaRPr lang="en-US" kern="100">
              <a:effectLst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3D954B-9113-1B7B-35F7-57BE4B9326C2}"/>
              </a:ext>
            </a:extLst>
          </p:cNvPr>
          <p:cNvSpPr txBox="1">
            <a:spLocks/>
          </p:cNvSpPr>
          <p:nvPr/>
        </p:nvSpPr>
        <p:spPr>
          <a:xfrm>
            <a:off x="945170" y="1170244"/>
            <a:ext cx="10074283" cy="52471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875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8513" indent="-163513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119063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F78813"/>
                </a:solidFill>
              </a:rPr>
              <a:t>Operating Support – Financing to Manage Cash Flow</a:t>
            </a:r>
            <a:endParaRPr lang="en-US">
              <a:cs typeface="Arial"/>
            </a:endParaRPr>
          </a:p>
          <a:p>
            <a:pPr marL="517525" lvl="2" indent="-285750">
              <a:buClr>
                <a:srgbClr val="F78813"/>
              </a:buClr>
            </a:pPr>
            <a:r>
              <a:rPr lang="en-US" sz="1800" dirty="0"/>
              <a:t>Timing gap between service delivery and reimbursement </a:t>
            </a:r>
            <a:endParaRPr lang="en-US" sz="1800" dirty="0">
              <a:cs typeface="Arial"/>
            </a:endParaRPr>
          </a:p>
          <a:p>
            <a:pPr marL="517525" lvl="2" indent="-285750">
              <a:buClr>
                <a:srgbClr val="F78813"/>
              </a:buClr>
            </a:pPr>
            <a:r>
              <a:rPr lang="en-US" sz="1800" dirty="0"/>
              <a:t>Seasonal working capital needs</a:t>
            </a:r>
            <a:br>
              <a:rPr lang="en-US" dirty="0"/>
            </a:br>
            <a:endParaRPr lang="en-US">
              <a:cs typeface="Arial"/>
            </a:endParaRPr>
          </a:p>
          <a:p>
            <a:pPr marL="0" lvl="1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+mj-lt"/>
              </a:rPr>
              <a:t>Financing an Asset</a:t>
            </a:r>
            <a:endParaRPr lang="en-US" dirty="0">
              <a:solidFill>
                <a:schemeClr val="accent2"/>
              </a:solidFill>
            </a:endParaRPr>
          </a:p>
          <a:p>
            <a:pPr marL="517525" lvl="2" indent="-285750">
              <a:buClr>
                <a:srgbClr val="F78813"/>
              </a:buClr>
            </a:pPr>
            <a:r>
              <a:rPr lang="en-US" sz="1800" dirty="0"/>
              <a:t>Facility acquisition or renovation</a:t>
            </a:r>
            <a:endParaRPr lang="en-US" sz="1800" dirty="0">
              <a:cs typeface="Arial"/>
            </a:endParaRPr>
          </a:p>
          <a:p>
            <a:pPr marL="517525" lvl="2" indent="-285750">
              <a:buClr>
                <a:srgbClr val="F78813"/>
              </a:buClr>
            </a:pPr>
            <a:r>
              <a:rPr lang="en-US" sz="1800" dirty="0"/>
              <a:t>Equipment, technology purchases </a:t>
            </a:r>
            <a:br>
              <a:rPr lang="en-US" sz="1800" dirty="0">
                <a:cs typeface="Arial"/>
              </a:rPr>
            </a:br>
            <a:endParaRPr lang="en-US">
              <a:solidFill>
                <a:srgbClr val="000000"/>
              </a:solidFill>
              <a:cs typeface="Arial"/>
            </a:endParaRPr>
          </a:p>
          <a:p>
            <a:pPr marL="0" lvl="1" indent="0">
              <a:buNone/>
            </a:pPr>
            <a:r>
              <a:rPr lang="en-US" sz="2000" b="1" dirty="0">
                <a:solidFill>
                  <a:schemeClr val="accent2"/>
                </a:solidFill>
                <a:cs typeface="Arial"/>
              </a:rPr>
              <a:t>Planned Growth or Expansion</a:t>
            </a:r>
            <a:endParaRPr lang="en-US" sz="2000" dirty="0">
              <a:solidFill>
                <a:schemeClr val="accent2"/>
              </a:solidFill>
              <a:cs typeface="Arial"/>
            </a:endParaRPr>
          </a:p>
          <a:p>
            <a:pPr marL="517525" lvl="2" indent="-285750">
              <a:buClr>
                <a:srgbClr val="F78813"/>
              </a:buClr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Need for up front cash to start or expand a program</a:t>
            </a:r>
            <a:endParaRPr lang="en-US" sz="1800" b="1" dirty="0">
              <a:solidFill>
                <a:schemeClr val="accent2"/>
              </a:solidFill>
              <a:cs typeface="Arial"/>
            </a:endParaRPr>
          </a:p>
          <a:p>
            <a:pPr marL="0" lvl="1" indent="0">
              <a:buNone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0" lvl="1" indent="0">
              <a:buNone/>
            </a:pPr>
            <a:r>
              <a:rPr lang="en-US" sz="2000" b="1" dirty="0">
                <a:solidFill>
                  <a:schemeClr val="accent2"/>
                </a:solidFill>
                <a:cs typeface="Arial"/>
              </a:rPr>
              <a:t>Debt Consolidation</a:t>
            </a:r>
          </a:p>
          <a:p>
            <a:pPr marL="517525" lvl="2" indent="-285750">
              <a:buClr>
                <a:srgbClr val="F78813"/>
              </a:buClr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Can be helpful as part of a turnaround plan</a:t>
            </a:r>
          </a:p>
          <a:p>
            <a:pPr marL="517525" lvl="2" indent="-285750">
              <a:buClr>
                <a:srgbClr val="F78813"/>
              </a:buClr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Requires considerable analysis and planning</a:t>
            </a:r>
            <a:endParaRPr lang="en-US" sz="1800" dirty="0">
              <a:cs typeface="Arial"/>
            </a:endParaRPr>
          </a:p>
          <a:p>
            <a:pPr marL="0" lvl="1" indent="0">
              <a:buNone/>
            </a:pPr>
            <a:endParaRPr lang="en-US" sz="2000" b="1">
              <a:solidFill>
                <a:srgbClr val="F78813"/>
              </a:solidFill>
              <a:cs typeface="Arial"/>
            </a:endParaRPr>
          </a:p>
          <a:p>
            <a:pPr marL="687070" lvl="3" indent="-285750">
              <a:buFont typeface="Arial,Sans-Serif"/>
              <a:buChar char="•"/>
            </a:pPr>
            <a:endParaRPr lang="en-US" sz="1800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03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83EB3F-FEA4-54E5-B3C5-7BE44183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16930"/>
            <a:ext cx="11094720" cy="727832"/>
          </a:xfrm>
        </p:spPr>
        <p:txBody>
          <a:bodyPr/>
          <a:lstStyle/>
          <a:p>
            <a:r>
              <a:rPr lang="en-US">
                <a:cs typeface="Arial"/>
              </a:rPr>
              <a:t>Debt 101: How to Decide if Debt is the Right Solution for your Nonprofit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6C280-F573-74FE-FE9C-FEA74558D7EC}"/>
              </a:ext>
            </a:extLst>
          </p:cNvPr>
          <p:cNvSpPr txBox="1"/>
          <p:nvPr/>
        </p:nvSpPr>
        <p:spPr bwMode="gray">
          <a:xfrm>
            <a:off x="980021" y="1408879"/>
            <a:ext cx="9078380" cy="5232191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9" tIns="45715" rIns="91429" bIns="4571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</a:pPr>
            <a:r>
              <a:rPr lang="en-US" sz="2000" b="1">
                <a:solidFill>
                  <a:srgbClr val="F78813"/>
                </a:solidFill>
                <a:cs typeface="Arial"/>
              </a:rPr>
              <a:t>When Debt is a Good Idea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Reasonable certainty of sufficient revenue to cover BOTH</a:t>
            </a:r>
            <a:r>
              <a:rPr lang="en-US" u="sng">
                <a:solidFill>
                  <a:srgbClr val="000000"/>
                </a:solidFill>
                <a:cs typeface="Arial"/>
              </a:rPr>
              <a:t> </a:t>
            </a:r>
            <a:r>
              <a:rPr lang="en-US">
                <a:solidFill>
                  <a:srgbClr val="000000"/>
                </a:solidFill>
                <a:cs typeface="Arial"/>
              </a:rPr>
              <a:t>normal operating costs and required debt service.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Clear repayment plan and an understanding of the total cost, including interest and fees. 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Borrowing to even out cash flow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Investment in an appreciating asset 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endParaRPr lang="en-US"/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</a:pPr>
            <a:r>
              <a:rPr lang="en-US" sz="2000" b="1">
                <a:solidFill>
                  <a:srgbClr val="F78813"/>
                </a:solidFill>
                <a:cs typeface="Arial"/>
              </a:rPr>
              <a:t>When Debt is Not the Answer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Significant gap in the operating budget or capital budget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Borrowing to cover payroll and other recurring expenses</a:t>
            </a:r>
          </a:p>
          <a:p>
            <a:pPr marL="396875" lvl="1">
              <a:lnSpc>
                <a:spcPct val="90000"/>
              </a:lnSpc>
              <a:spcBef>
                <a:spcPts val="1000"/>
              </a:spcBef>
              <a:buClr>
                <a:srgbClr val="F78813"/>
              </a:buClr>
              <a:buSzPct val="100000"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628650" lvl="1" indent="-1714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>
              <a:solidFill>
                <a:srgbClr val="F78813"/>
              </a:solidFill>
              <a:cs typeface="Arial"/>
            </a:endParaRPr>
          </a:p>
          <a:p>
            <a:pPr marL="171450" indent="-1714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>
              <a:solidFill>
                <a:srgbClr val="F7881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95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6C0F3-86D3-33DD-6582-C41792CB3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67EC-3672-6CBE-4D82-50C699588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Loan Program Overview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053BB2-3788-6856-5264-B0A3D919F5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96727" y="1182485"/>
            <a:ext cx="4346636" cy="1647802"/>
          </a:xfrm>
        </p:spPr>
        <p:txBody>
          <a:bodyPr/>
          <a:lstStyle/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Types of Loans</a:t>
            </a: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Eligibility Criteria 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dirty="0">
              <a:cs typeface="Arial"/>
            </a:endParaRPr>
          </a:p>
          <a:p>
            <a:endParaRPr lang="en-US" sz="1600" b="1" dirty="0"/>
          </a:p>
          <a:p>
            <a:endParaRPr lang="en-US" sz="1600" dirty="0">
              <a:cs typeface="Arial"/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54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050C7-6B29-C577-BFB5-C179B92A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1CA5DF9-D070-C6C5-0F87-A02E4FD7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04801"/>
            <a:ext cx="11094720" cy="632177"/>
          </a:xfrm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kern="100" dirty="0">
                <a:ea typeface="Aptos" panose="020B0004020202020204" pitchFamily="34" charset="0"/>
                <a:cs typeface="Times New Roman"/>
              </a:rPr>
              <a:t>Types of Loans Available</a:t>
            </a:r>
            <a:br>
              <a:rPr lang="en-US" kern="100" dirty="0">
                <a:ea typeface="Aptos" panose="020B0004020202020204" pitchFamily="34" charset="0"/>
                <a:cs typeface="Times New Roman"/>
              </a:rPr>
            </a:br>
            <a:endParaRPr lang="en-US" kern="100" dirty="0">
              <a:effectLst/>
              <a:ea typeface="Aptos" panose="020B0004020202020204" pitchFamily="34" charset="0"/>
              <a:cs typeface="Times New Roman"/>
            </a:endParaRPr>
          </a:p>
        </p:txBody>
      </p:sp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id="{E4C131F3-E5CE-2961-29D7-3246542D70D7}"/>
              </a:ext>
            </a:extLst>
          </p:cNvPr>
          <p:cNvGraphicFramePr/>
          <p:nvPr/>
        </p:nvGraphicFramePr>
        <p:xfrm>
          <a:off x="617220" y="1349119"/>
          <a:ext cx="10302664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4649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A3861-F4F7-CBC5-36C5-66A7C75E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FABE934-C891-161F-9DB3-7C246458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30781"/>
            <a:ext cx="11094720" cy="69907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kern="100">
                <a:ea typeface="Aptos" panose="020B0004020202020204" pitchFamily="34" charset="0"/>
                <a:cs typeface="Times New Roman"/>
              </a:rPr>
              <a:t>Loan Terms &amp; Eligibility Criteria: San Bernardino County</a:t>
            </a:r>
            <a:br>
              <a:rPr lang="en-US" kern="100">
                <a:ea typeface="Aptos" panose="020B0004020202020204" pitchFamily="34" charset="0"/>
                <a:cs typeface="Times New Roman"/>
              </a:rPr>
            </a:br>
            <a:endParaRPr lang="en-US" kern="100">
              <a:effectLst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B3F721-55B7-BF03-9747-FBB183CECF94}"/>
              </a:ext>
            </a:extLst>
          </p:cNvPr>
          <p:cNvSpPr/>
          <p:nvPr/>
        </p:nvSpPr>
        <p:spPr bwMode="gray">
          <a:xfrm>
            <a:off x="1063696" y="1127267"/>
            <a:ext cx="8140065" cy="2199141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000" b="1">
                <a:solidFill>
                  <a:srgbClr val="F78813"/>
                </a:solidFill>
              </a:rPr>
              <a:t>Loan Terms</a:t>
            </a:r>
            <a:br>
              <a:rPr lang="en-US" sz="1700" b="1">
                <a:solidFill>
                  <a:srgbClr val="F78813"/>
                </a:solidFill>
              </a:rPr>
            </a:br>
            <a:endParaRPr lang="en-US" sz="1700" b="1">
              <a:solidFill>
                <a:srgbClr val="F78813"/>
              </a:solidFill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/>
              <a:t>Maximum Loan Amount up to $400,000</a:t>
            </a:r>
            <a:br>
              <a:rPr lang="en-US" sz="1700" b="1"/>
            </a:br>
            <a:endParaRPr lang="en-US" sz="1700" b="1">
              <a:cs typeface="Arial"/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/>
              <a:t>Minimum Loan Amount $100,000</a:t>
            </a:r>
            <a:br>
              <a:rPr lang="en-US" sz="1700" b="1"/>
            </a:br>
            <a:endParaRPr lang="en-US" sz="1700" b="1">
              <a:cs typeface="Arial"/>
            </a:endParaRPr>
          </a:p>
          <a:p>
            <a:pPr marL="285750" indent="-285750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/>
              <a:t>1-5 years to repay, depending on loan type</a:t>
            </a:r>
            <a:br>
              <a:rPr lang="en-US" sz="1700" b="1"/>
            </a:br>
            <a:endParaRPr lang="en-US" sz="1700" b="1">
              <a:cs typeface="Arial"/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/>
              <a:t>Affordable Interest Rate: SOFR + 1.25% (5.18% as of Dec. 2025)</a:t>
            </a:r>
            <a:endParaRPr lang="en-US" sz="1700" b="1">
              <a:cs typeface="Arial"/>
            </a:endParaRPr>
          </a:p>
          <a:p>
            <a:pPr marL="285750" indent="-285750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endParaRPr lang="en-US" sz="1700" b="1">
              <a:latin typeface="+mj-lt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98836A-B2FE-C913-4E6D-CBE5DD421FF1}"/>
              </a:ext>
            </a:extLst>
          </p:cNvPr>
          <p:cNvSpPr/>
          <p:nvPr/>
        </p:nvSpPr>
        <p:spPr bwMode="gray">
          <a:xfrm>
            <a:off x="1106061" y="3734588"/>
            <a:ext cx="8898972" cy="2281372"/>
          </a:xfrm>
          <a:prstGeom prst="rect">
            <a:avLst/>
          </a:prstGeom>
          <a:solidFill>
            <a:srgbClr val="DFE2E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000" b="1">
                <a:solidFill>
                  <a:srgbClr val="F78813"/>
                </a:solidFill>
              </a:rPr>
              <a:t>Eligibility Criteria</a:t>
            </a:r>
            <a:br>
              <a:rPr lang="en-US" sz="2000" b="1">
                <a:solidFill>
                  <a:srgbClr val="F78813"/>
                </a:solidFill>
              </a:rPr>
            </a:br>
            <a:endParaRPr lang="en-US" sz="2000" b="1">
              <a:solidFill>
                <a:srgbClr val="F78813"/>
              </a:solidFill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/>
              <a:t>501c3 nonprofits</a:t>
            </a:r>
            <a:br>
              <a:rPr lang="en-US" sz="1700" b="1"/>
            </a:br>
            <a:endParaRPr lang="en-US" sz="1700" b="1">
              <a:cs typeface="Arial"/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/>
              <a:t>Minimum Revenue Requirement $500,000</a:t>
            </a:r>
            <a:br>
              <a:rPr lang="en-US" sz="1700" b="1"/>
            </a:br>
            <a:endParaRPr lang="en-US" sz="1700" b="1">
              <a:cs typeface="Arial"/>
            </a:endParaRPr>
          </a:p>
          <a:p>
            <a:pPr marL="285750" indent="-285750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,Sans-Serif" panose="020B0604020202020204" pitchFamily="34" charset="0"/>
              <a:buChar char="•"/>
            </a:pPr>
            <a:r>
              <a:rPr lang="en-US" sz="1700" b="1">
                <a:cs typeface="Arial"/>
              </a:rPr>
              <a:t>Unrestricted operating surplus in 2 of the last 3 years</a:t>
            </a:r>
            <a:br>
              <a:rPr lang="en-US" sz="1700" b="1">
                <a:cs typeface="Arial"/>
              </a:rPr>
            </a:br>
            <a:endParaRPr lang="en-US" sz="1700">
              <a:cs typeface="Arial"/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/>
              <a:t>Project or Services must benefit San Bernardino County residents</a:t>
            </a:r>
            <a:endParaRPr lang="en-US" sz="1700">
              <a:cs typeface="Arial"/>
            </a:endParaRPr>
          </a:p>
          <a:p>
            <a:pPr marL="742950" lvl="1" indent="-285750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Courier New" panose="020B0604020202020204" pitchFamily="34" charset="0"/>
              <a:buChar char="o"/>
            </a:pPr>
            <a:endParaRPr lang="en-US" b="1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8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8827-D61B-14CC-9450-85F0A74B5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E37DBC4-ADEF-BC3A-F705-32875659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70" y="338277"/>
            <a:ext cx="11094720" cy="69907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kern="100">
                <a:ea typeface="Aptos" panose="020B0004020202020204" pitchFamily="34" charset="0"/>
                <a:cs typeface="Times New Roman"/>
              </a:rPr>
              <a:t>Loan Terms &amp; Eligibility Criteria: City of Riverside</a:t>
            </a:r>
            <a:br>
              <a:rPr lang="en-US" kern="100">
                <a:ea typeface="Aptos" panose="020B0004020202020204" pitchFamily="34" charset="0"/>
                <a:cs typeface="Times New Roman"/>
              </a:rPr>
            </a:br>
            <a:endParaRPr lang="en-US" kern="100">
              <a:effectLst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E2B83E-7EA3-B0EF-6860-F676208FD8C3}"/>
              </a:ext>
            </a:extLst>
          </p:cNvPr>
          <p:cNvSpPr/>
          <p:nvPr/>
        </p:nvSpPr>
        <p:spPr bwMode="gray">
          <a:xfrm>
            <a:off x="931646" y="895587"/>
            <a:ext cx="10046367" cy="2446531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000" b="1" dirty="0">
                <a:solidFill>
                  <a:srgbClr val="F78813"/>
                </a:solidFill>
              </a:rPr>
              <a:t>Loan Terms</a:t>
            </a:r>
            <a:br>
              <a:rPr lang="en-US" sz="2000" b="1" dirty="0"/>
            </a:br>
            <a:endParaRPr lang="en-US" sz="2000" b="1" dirty="0">
              <a:solidFill>
                <a:srgbClr val="F78813"/>
              </a:solidFill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 dirty="0"/>
              <a:t>Maximum Loan Amount up to $400,000</a:t>
            </a:r>
            <a:br>
              <a:rPr lang="en-US" sz="1700" b="1" dirty="0"/>
            </a:br>
            <a:endParaRPr lang="en-US" sz="1700" b="1" dirty="0">
              <a:cs typeface="Arial"/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 dirty="0"/>
              <a:t>Minimum Loan Amount $100,000</a:t>
            </a:r>
            <a:br>
              <a:rPr lang="en-US" sz="1700" b="1" dirty="0"/>
            </a:br>
            <a:endParaRPr lang="en-US" sz="1700" b="1" dirty="0">
              <a:cs typeface="Arial"/>
            </a:endParaRPr>
          </a:p>
          <a:p>
            <a:pPr marL="285750" indent="-285750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 dirty="0"/>
              <a:t>1-5 years to repay, depending on loan type</a:t>
            </a:r>
            <a:br>
              <a:rPr lang="en-US" sz="1700" b="1" dirty="0"/>
            </a:br>
            <a:endParaRPr lang="en-US" sz="1700" b="1" dirty="0">
              <a:cs typeface="Arial"/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 dirty="0"/>
              <a:t>Affordable Interest Rate: SOFR + 1.25% </a:t>
            </a:r>
          </a:p>
          <a:p>
            <a:pPr marL="285750" indent="-285750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85750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 dirty="0"/>
              <a:t>Closing fee – 1.0% of the loan amount</a:t>
            </a:r>
            <a:endParaRPr lang="en-US" sz="1700" b="1" dirty="0">
              <a:cs typeface="Arial"/>
            </a:endParaRPr>
          </a:p>
          <a:p>
            <a:pPr marL="285750" indent="-285750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endParaRPr lang="en-US" sz="1700" b="1" dirty="0">
              <a:latin typeface="+mj-lt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DFF17E-836A-983E-8C21-C577A7AD4FF2}"/>
              </a:ext>
            </a:extLst>
          </p:cNvPr>
          <p:cNvSpPr/>
          <p:nvPr/>
        </p:nvSpPr>
        <p:spPr bwMode="gray">
          <a:xfrm>
            <a:off x="931646" y="3706595"/>
            <a:ext cx="10599821" cy="2491339"/>
          </a:xfrm>
          <a:prstGeom prst="rect">
            <a:avLst/>
          </a:prstGeom>
          <a:solidFill>
            <a:srgbClr val="DFE2E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000" b="1">
                <a:solidFill>
                  <a:srgbClr val="F78813"/>
                </a:solidFill>
              </a:rPr>
              <a:t>Eligibility Criteria</a:t>
            </a:r>
          </a:p>
          <a:p>
            <a:pPr>
              <a:lnSpc>
                <a:spcPct val="90000"/>
              </a:lnSpc>
              <a:spcAft>
                <a:spcPct val="0"/>
              </a:spcAft>
            </a:pPr>
            <a:endParaRPr lang="en-US" sz="1700" b="1">
              <a:solidFill>
                <a:srgbClr val="F78813"/>
              </a:solidFill>
              <a:latin typeface="+mj-lt"/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/>
              <a:t>501c3 nonprofits</a:t>
            </a:r>
            <a:br>
              <a:rPr lang="en-US" sz="1700" b="1"/>
            </a:br>
            <a:endParaRPr lang="en-US" sz="1700" b="1">
              <a:cs typeface="Arial"/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/>
              <a:t>Minimum Revenue Requirement $500,000</a:t>
            </a:r>
            <a:br>
              <a:rPr lang="en-US" sz="1700" b="1"/>
            </a:br>
            <a:endParaRPr lang="en-US" sz="1700" b="1">
              <a:cs typeface="Arial"/>
            </a:endParaRPr>
          </a:p>
          <a:p>
            <a:pPr marL="285750" indent="-285750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,Sans-Serif" panose="020B0604020202020204" pitchFamily="34" charset="0"/>
              <a:buChar char="•"/>
            </a:pPr>
            <a:r>
              <a:rPr lang="en-US" sz="1700" b="1">
                <a:cs typeface="Arial"/>
              </a:rPr>
              <a:t>Unrestricted operating surplus in 2 of the last 3 years</a:t>
            </a:r>
            <a:br>
              <a:rPr lang="en-US" sz="1700" b="1">
                <a:cs typeface="Arial"/>
              </a:rPr>
            </a:br>
            <a:endParaRPr lang="en-US" sz="1700">
              <a:cs typeface="Arial"/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b="1"/>
              <a:t>Project or Services must benefit City of Riverside residents</a:t>
            </a:r>
            <a:endParaRPr lang="en-US" sz="1700">
              <a:cs typeface="Arial"/>
            </a:endParaRPr>
          </a:p>
          <a:p>
            <a:pPr marL="742950" lvl="1" indent="-285750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Courier New" panose="020B0604020202020204" pitchFamily="34" charset="0"/>
              <a:buChar char="o"/>
            </a:pPr>
            <a:endParaRPr lang="en-US" sz="1700" b="1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63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4A10F-D68E-66BB-1D8D-E57702A03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D57D-C4D8-E025-0398-DF29B33DC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Fund Application Process &amp; Timeline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56961EB-2BD7-F833-F893-7C0DD1B0FB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96727" y="1182484"/>
            <a:ext cx="4346636" cy="3800482"/>
          </a:xfrm>
        </p:spPr>
        <p:txBody>
          <a:bodyPr/>
          <a:lstStyle/>
          <a:p>
            <a:endParaRPr lang="en-US" sz="1600" b="1"/>
          </a:p>
          <a:p>
            <a:br>
              <a:rPr lang="en-US" sz="1600" b="1">
                <a:cs typeface="Arial"/>
              </a:rPr>
            </a:br>
            <a:r>
              <a:rPr lang="en-US" sz="1600" b="1">
                <a:cs typeface="Arial"/>
              </a:rPr>
              <a:t>Application Process</a:t>
            </a:r>
          </a:p>
          <a:p>
            <a:endParaRPr lang="en-US" sz="1600" b="1">
              <a:cs typeface="Arial"/>
            </a:endParaRPr>
          </a:p>
          <a:p>
            <a:endParaRPr lang="en-US" sz="1600" b="1">
              <a:cs typeface="Arial"/>
            </a:endParaRPr>
          </a:p>
          <a:p>
            <a:r>
              <a:rPr lang="en-US" sz="1600" b="1">
                <a:cs typeface="Arial"/>
              </a:rPr>
              <a:t>Applicant Survey &amp; Application Link</a:t>
            </a:r>
          </a:p>
          <a:p>
            <a:endParaRPr lang="en-US" sz="1600" b="1">
              <a:cs typeface="Arial"/>
            </a:endParaRPr>
          </a:p>
          <a:p>
            <a:endParaRPr lang="en-US" sz="1600" b="1">
              <a:cs typeface="Arial"/>
            </a:endParaRPr>
          </a:p>
          <a:p>
            <a:r>
              <a:rPr lang="en-US" sz="1600" b="1">
                <a:cs typeface="Arial"/>
              </a:rPr>
              <a:t>Document Collection</a:t>
            </a:r>
          </a:p>
          <a:p>
            <a:endParaRPr lang="en-US" sz="1600" b="1">
              <a:cs typeface="Arial"/>
            </a:endParaRPr>
          </a:p>
          <a:p>
            <a:endParaRPr lang="en-US" sz="1600" b="1">
              <a:cs typeface="Arial"/>
            </a:endParaRPr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>
              <a:cs typeface="Arial"/>
            </a:endParaRPr>
          </a:p>
          <a:p>
            <a:endParaRPr lang="en-US" sz="1600" b="1"/>
          </a:p>
          <a:p>
            <a:endParaRPr lang="en-US" sz="1600">
              <a:cs typeface="Arial"/>
            </a:endParaRP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19658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51FA8-CED9-E143-061D-86AA000AE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45B5546-29C4-DD0A-B6B7-AA1A98BF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27581"/>
            <a:ext cx="11094720" cy="69907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kern="100">
                <a:ea typeface="Aptos" panose="020B0004020202020204" pitchFamily="34" charset="0"/>
                <a:cs typeface="Times New Roman"/>
              </a:rPr>
              <a:t>Loan Fund Application Process</a:t>
            </a:r>
            <a:br>
              <a:rPr lang="en-US" kern="100">
                <a:ea typeface="Aptos" panose="020B0004020202020204" pitchFamily="34" charset="0"/>
                <a:cs typeface="Times New Roman"/>
              </a:rPr>
            </a:br>
            <a:endParaRPr lang="en-US" kern="100">
              <a:effectLst/>
              <a:ea typeface="Aptos" panose="020B0004020202020204" pitchFamily="34" charset="0"/>
              <a:cs typeface="Times New Roman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76408F-DC4C-E789-90A3-B04F2F65E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674514"/>
              </p:ext>
            </p:extLst>
          </p:nvPr>
        </p:nvGraphicFramePr>
        <p:xfrm>
          <a:off x="641032" y="921883"/>
          <a:ext cx="10909935" cy="53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115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75B3D-BA30-5F9B-6F9F-5F20109F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019300-EFE9-0F7C-AD34-D753AB29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Agenda for Today’s Meeting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838508-4494-ECF0-C0AE-0585DB1D02FB}"/>
              </a:ext>
            </a:extLst>
          </p:cNvPr>
          <p:cNvSpPr/>
          <p:nvPr/>
        </p:nvSpPr>
        <p:spPr bwMode="gray">
          <a:xfrm>
            <a:off x="548640" y="1487424"/>
            <a:ext cx="7437120" cy="366064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400" b="1" dirty="0">
                <a:latin typeface="+mj-lt"/>
              </a:rPr>
              <a:t>Introductions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sz="2400" b="1" dirty="0">
              <a:latin typeface="+mj-lt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400" b="1" dirty="0">
                <a:latin typeface="+mj-lt"/>
              </a:rPr>
              <a:t>Debt 101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sz="2400" b="1" dirty="0">
              <a:latin typeface="+mj-lt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400" b="1" dirty="0">
                <a:latin typeface="+mj-lt"/>
              </a:rPr>
              <a:t>Loan Program Overview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sz="2400" b="1" dirty="0">
              <a:latin typeface="+mj-lt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400" b="1" dirty="0">
                <a:latin typeface="+mj-lt"/>
              </a:rPr>
              <a:t>Fund Application Process &amp; Timeline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sz="2400" b="1" dirty="0">
              <a:latin typeface="+mj-lt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400" b="1" dirty="0">
                <a:latin typeface="+mj-lt"/>
              </a:rPr>
              <a:t>Fund Survey &amp; Application Support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sz="2400" b="1" dirty="0">
              <a:latin typeface="+mj-lt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400" b="1" dirty="0"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5793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0FD02-88F4-0835-A734-79C662E91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C18901B3-ECE0-2843-3567-2BBD949F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27581"/>
            <a:ext cx="11094720" cy="69907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kern="100">
                <a:ea typeface="Aptos" panose="020B0004020202020204" pitchFamily="34" charset="0"/>
                <a:cs typeface="Times New Roman"/>
              </a:rPr>
              <a:t>Loan Fund Online Borrower Assessment Survey &amp; Online Application Links</a:t>
            </a:r>
            <a:br>
              <a:rPr lang="en-US" kern="100">
                <a:ea typeface="Aptos" panose="020B0004020202020204" pitchFamily="34" charset="0"/>
                <a:cs typeface="Times New Roman"/>
              </a:rPr>
            </a:br>
            <a:endParaRPr lang="en-US" kern="100">
              <a:effectLst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6D08AE-3A88-FC54-99FA-D96D88693433}"/>
              </a:ext>
            </a:extLst>
          </p:cNvPr>
          <p:cNvSpPr txBox="1">
            <a:spLocks/>
          </p:cNvSpPr>
          <p:nvPr/>
        </p:nvSpPr>
        <p:spPr bwMode="gray">
          <a:xfrm>
            <a:off x="7317939" y="2512733"/>
            <a:ext cx="4325421" cy="10479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kern="100">
                <a:cs typeface="Times New Roman"/>
              </a:rPr>
              <a:t>Online Borrower Survey Form Landing Page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0" kern="100">
                <a:cs typeface="Times New Roman"/>
              </a:rPr>
              <a:t>Links found on partner webpages.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34344-1F7F-C137-18E2-8157C274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026658"/>
            <a:ext cx="6363071" cy="48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3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3E063-254D-8995-1BEF-02F9C145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F777C9FB-D577-967E-F5FC-F2E09886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1" y="327581"/>
            <a:ext cx="12091639" cy="54115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kern="100">
                <a:ea typeface="Aptos" panose="020B0004020202020204" pitchFamily="34" charset="0"/>
                <a:cs typeface="Times New Roman"/>
              </a:rPr>
              <a:t>Document Collection</a:t>
            </a:r>
            <a:br>
              <a:rPr lang="en-US" kern="100">
                <a:ea typeface="Aptos" panose="020B0004020202020204" pitchFamily="34" charset="0"/>
                <a:cs typeface="Times New Roman"/>
              </a:rPr>
            </a:br>
            <a:endParaRPr lang="en-US" kern="100">
              <a:effectLst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F91336-F8A8-7275-DF3E-1C7BF8ED4419}"/>
              </a:ext>
            </a:extLst>
          </p:cNvPr>
          <p:cNvSpPr txBox="1">
            <a:spLocks/>
          </p:cNvSpPr>
          <p:nvPr/>
        </p:nvSpPr>
        <p:spPr bwMode="gray">
          <a:xfrm>
            <a:off x="686770" y="602064"/>
            <a:ext cx="9717317" cy="533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800" kern="100">
                <a:cs typeface="Times New Roman"/>
              </a:rPr>
              <a:t>A list of documents collected during the due diligence collection period.</a:t>
            </a:r>
            <a:endParaRPr 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AF68FF-BBE4-9B2B-FD8E-D35D769CFADF}"/>
              </a:ext>
            </a:extLst>
          </p:cNvPr>
          <p:cNvSpPr/>
          <p:nvPr/>
        </p:nvSpPr>
        <p:spPr bwMode="gray">
          <a:xfrm>
            <a:off x="1143971" y="1135408"/>
            <a:ext cx="7775742" cy="2330916"/>
          </a:xfrm>
          <a:prstGeom prst="rect">
            <a:avLst/>
          </a:prstGeom>
          <a:solidFill>
            <a:srgbClr val="DFE2E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1600" b="1" dirty="0">
                <a:solidFill>
                  <a:srgbClr val="F78813"/>
                </a:solidFill>
                <a:latin typeface="+mj-lt"/>
              </a:rPr>
              <a:t>Financial/Operations Documents</a:t>
            </a:r>
            <a:br>
              <a:rPr lang="en-US" sz="1600" b="1" dirty="0">
                <a:solidFill>
                  <a:srgbClr val="F78813"/>
                </a:solidFill>
                <a:latin typeface="+mj-lt"/>
              </a:rPr>
            </a:br>
            <a:endParaRPr lang="en-US" sz="1600" b="1" dirty="0">
              <a:solidFill>
                <a:srgbClr val="F78813"/>
              </a:solidFill>
              <a:latin typeface="+mj-lt"/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Board approved budget for the current fiscal year</a:t>
            </a: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Internally prepared financial statements for current and prior year </a:t>
            </a: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Audited financial statements</a:t>
            </a: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Schedule of Government Contracts and/or major Funders</a:t>
            </a:r>
            <a:br>
              <a:rPr lang="en-US" sz="1600" dirty="0"/>
            </a:br>
            <a:endParaRPr lang="en-US" sz="1600" dirty="0"/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Annual operating projections </a:t>
            </a: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12-month cash flow forecast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sz="1600" dirty="0"/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sz="1600" b="1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C75400-A3DC-91A8-D757-F36C2686AACA}"/>
              </a:ext>
            </a:extLst>
          </p:cNvPr>
          <p:cNvSpPr/>
          <p:nvPr/>
        </p:nvSpPr>
        <p:spPr bwMode="gray">
          <a:xfrm>
            <a:off x="1143971" y="3752491"/>
            <a:ext cx="7404807" cy="2147978"/>
          </a:xfrm>
          <a:prstGeom prst="rect">
            <a:avLst/>
          </a:prstGeom>
          <a:solidFill>
            <a:srgbClr val="DFE2E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1600" b="1" dirty="0">
                <a:solidFill>
                  <a:srgbClr val="F78813"/>
                </a:solidFill>
                <a:latin typeface="+mj-lt"/>
              </a:rPr>
              <a:t>Corporate/ Governance Documents</a:t>
            </a:r>
            <a:br>
              <a:rPr lang="en-US" sz="1600" b="1" dirty="0">
                <a:solidFill>
                  <a:srgbClr val="F78813"/>
                </a:solidFill>
                <a:latin typeface="+mj-lt"/>
              </a:rPr>
            </a:br>
            <a:endParaRPr lang="en-US" sz="1600" b="1" dirty="0">
              <a:solidFill>
                <a:srgbClr val="F78813"/>
              </a:solidFill>
              <a:latin typeface="+mj-lt"/>
            </a:endParaRP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Articles of Incorporations</a:t>
            </a: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By-laws</a:t>
            </a: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501c3 determination letter</a:t>
            </a: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Description of Programs</a:t>
            </a: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Client Data</a:t>
            </a: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Management and Board Bios</a:t>
            </a:r>
          </a:p>
          <a:p>
            <a:pPr marL="285750" indent="-285750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Organizational Chart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sz="1600" b="1" dirty="0">
              <a:solidFill>
                <a:srgbClr val="F78813"/>
              </a:solidFill>
              <a:latin typeface="+mj-lt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256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2321C-159B-E427-39EB-EF872402A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169446B-5145-4368-2CB3-516255FE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021" y="186829"/>
            <a:ext cx="11094720" cy="48286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kern="100">
                <a:ea typeface="Aptos" panose="020B0004020202020204" pitchFamily="34" charset="0"/>
                <a:cs typeface="Times New Roman"/>
              </a:rPr>
              <a:t>Fund Application Timeline-  Important Dates to Know</a:t>
            </a:r>
            <a:endParaRPr lang="en-US" kern="100">
              <a:solidFill>
                <a:srgbClr val="FFC000"/>
              </a:solidFill>
              <a:effectLst/>
              <a:ea typeface="Aptos" panose="020B0004020202020204" pitchFamily="34" charset="0"/>
              <a:cs typeface="Times New Roman"/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C9F8456-2B11-0683-B7CB-9C04EDA44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580111"/>
              </p:ext>
            </p:extLst>
          </p:nvPr>
        </p:nvGraphicFramePr>
        <p:xfrm>
          <a:off x="544706" y="1628077"/>
          <a:ext cx="10885294" cy="391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6137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B23F0-9E53-9C39-B0A3-CC19DD160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482C-92C5-F0E1-D905-8EBC7152A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Questions about the Loan Fund ?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5D2084-2FA3-BE28-549A-AD422A8CE2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96727" y="1182484"/>
            <a:ext cx="4346636" cy="3800482"/>
          </a:xfrm>
        </p:spPr>
        <p:txBody>
          <a:bodyPr/>
          <a:lstStyle/>
          <a:p>
            <a:endParaRPr lang="en-US" sz="1600" b="1" dirty="0"/>
          </a:p>
          <a:p>
            <a:br>
              <a:rPr lang="en-US" sz="1600" b="1" dirty="0">
                <a:cs typeface="Arial"/>
              </a:rPr>
            </a:br>
            <a:endParaRPr lang="en-US" sz="1600" b="1" dirty="0">
              <a:cs typeface="Arial"/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dirty="0">
              <a:cs typeface="Arial"/>
            </a:endParaRPr>
          </a:p>
          <a:p>
            <a:endParaRPr lang="en-US" sz="1600" b="1" dirty="0"/>
          </a:p>
          <a:p>
            <a:endParaRPr lang="en-US" sz="1600" dirty="0">
              <a:cs typeface="Arial"/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3C3EBFF-7529-C949-935B-61A10D9DA9D9}"/>
              </a:ext>
            </a:extLst>
          </p:cNvPr>
          <p:cNvSpPr txBox="1">
            <a:spLocks/>
          </p:cNvSpPr>
          <p:nvPr/>
        </p:nvSpPr>
        <p:spPr bwMode="gray">
          <a:xfrm>
            <a:off x="7824158" y="1746872"/>
            <a:ext cx="3204505" cy="3644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875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8513" indent="-163513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119063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cs typeface="Arial"/>
              </a:rPr>
              <a:t>Contact Information</a:t>
            </a:r>
          </a:p>
          <a:p>
            <a:pPr marL="0" indent="0" algn="ctr">
              <a:buNone/>
            </a:pPr>
            <a:r>
              <a:rPr lang="en-US" sz="2400" b="1" dirty="0"/>
              <a:t>Online Survey or Application Issues: </a:t>
            </a:r>
            <a:r>
              <a:rPr lang="en-US" sz="2400" dirty="0"/>
              <a:t>assessment@nff.org</a:t>
            </a:r>
          </a:p>
          <a:p>
            <a:pPr marL="0" indent="0" algn="ctr">
              <a:buNone/>
            </a:pPr>
            <a:r>
              <a:rPr lang="en-US" sz="2400" b="1" dirty="0"/>
              <a:t>All other questions: </a:t>
            </a:r>
            <a:r>
              <a:rPr lang="en-US" sz="2400" dirty="0"/>
              <a:t>Dominique Fortune  </a:t>
            </a:r>
            <a:r>
              <a:rPr lang="en-US" sz="2400" dirty="0">
                <a:hlinkClick r:id="rId3"/>
              </a:rPr>
              <a:t>dfortune@nff.org</a:t>
            </a:r>
            <a:r>
              <a:rPr lang="en-US" sz="2400" dirty="0"/>
              <a:t> </a:t>
            </a:r>
          </a:p>
          <a:p>
            <a:pPr marL="507365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100" dirty="0">
              <a:ea typeface="Aptos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84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Introductions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8229599" y="1310243"/>
            <a:ext cx="3474145" cy="4465405"/>
          </a:xfrm>
        </p:spPr>
        <p:txBody>
          <a:bodyPr/>
          <a:lstStyle/>
          <a:p>
            <a:endParaRPr lang="en-US" sz="1400" b="1" dirty="0"/>
          </a:p>
          <a:p>
            <a:endParaRPr lang="en-US" sz="1400" b="1" dirty="0">
              <a:cs typeface="Arial"/>
            </a:endParaRPr>
          </a:p>
          <a:p>
            <a:endParaRPr lang="en-US" sz="1400" b="1" dirty="0">
              <a:cs typeface="Arial"/>
            </a:endParaRPr>
          </a:p>
          <a:p>
            <a:endParaRPr lang="en-US" sz="1400" dirty="0">
              <a:cs typeface="Arial"/>
            </a:endParaRPr>
          </a:p>
          <a:p>
            <a:endParaRPr lang="en-US" sz="1400" b="1" dirty="0"/>
          </a:p>
          <a:p>
            <a:endParaRPr lang="en-US" sz="1400" dirty="0">
              <a:cs typeface="Arial"/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124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C00BCE-34DE-49F2-8DE1-4F60AA39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Nonprofit Finance Fund (NFF)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3C565-1672-4695-9E25-A9B8EDDA8F59}"/>
              </a:ext>
            </a:extLst>
          </p:cNvPr>
          <p:cNvSpPr txBox="1"/>
          <p:nvPr/>
        </p:nvSpPr>
        <p:spPr bwMode="gray">
          <a:xfrm>
            <a:off x="1138040" y="1022077"/>
            <a:ext cx="10057688" cy="110992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>
              <a:defRPr/>
            </a:pPr>
            <a:r>
              <a:rPr lang="en-US" b="1"/>
              <a:t>Nonprofit Finance Fund is a Community Development Financial Institution (CDFI) that gives nonprofits access to financing and resources to support thriving communities.</a:t>
            </a:r>
            <a:endParaRPr lang="en-US"/>
          </a:p>
          <a:p>
            <a:pPr marL="0" lvl="1">
              <a:defRPr/>
            </a:pPr>
            <a:endParaRPr lang="en-US" b="1">
              <a:solidFill>
                <a:srgbClr val="F78813"/>
              </a:solidFill>
              <a:latin typeface="Arial"/>
              <a:cs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840A4B-C5C0-4468-8791-42F581861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814874"/>
              </p:ext>
            </p:extLst>
          </p:nvPr>
        </p:nvGraphicFramePr>
        <p:xfrm>
          <a:off x="1935480" y="2128520"/>
          <a:ext cx="7589520" cy="381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4068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3FC4-5D3B-B7D5-0AE2-0D6E542C9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716CE16-4EDA-7DA3-7605-6BF6B633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0883"/>
            <a:ext cx="11094720" cy="1411824"/>
          </a:xfrm>
        </p:spPr>
        <p:txBody>
          <a:bodyPr anchor="t"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kern="100">
                <a:ea typeface="Aptos" panose="020B0004020202020204" pitchFamily="34" charset="0"/>
                <a:cs typeface="Times New Roman"/>
              </a:rPr>
              <a:t>Inland Empire Community Foundation- Fund Administrator</a:t>
            </a:r>
            <a:br>
              <a:rPr lang="en-US" kern="100">
                <a:ea typeface="Aptos" panose="020B0004020202020204" pitchFamily="34" charset="0"/>
                <a:cs typeface="Times New Roman"/>
              </a:rPr>
            </a:br>
            <a:endParaRPr lang="en-US" kern="100">
              <a:effectLst/>
              <a:ea typeface="Aptos" panose="020B0004020202020204" pitchFamily="34" charset="0"/>
              <a:cs typeface="Times New Roman"/>
            </a:endParaRPr>
          </a:p>
        </p:txBody>
      </p:sp>
      <p:pic>
        <p:nvPicPr>
          <p:cNvPr id="4" name="Picture 3" descr="A black background with colorful letters&#10;&#10;AI-generated content may be incorrect.">
            <a:extLst>
              <a:ext uri="{FF2B5EF4-FFF2-40B4-BE49-F238E27FC236}">
                <a16:creationId xmlns:a16="http://schemas.microsoft.com/office/drawing/2014/main" id="{9E28C00B-4764-EDDC-500A-0B90BB9AC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27" y="1293915"/>
            <a:ext cx="4899745" cy="42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9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26872" y="381000"/>
            <a:ext cx="1750149" cy="1522630"/>
          </a:xfrm>
          <a:custGeom>
            <a:avLst/>
            <a:gdLst/>
            <a:ahLst/>
            <a:cxnLst/>
            <a:rect l="l" t="t" r="r" b="b"/>
            <a:pathLst>
              <a:path w="2625224" h="2283945">
                <a:moveTo>
                  <a:pt x="0" y="0"/>
                </a:moveTo>
                <a:lnTo>
                  <a:pt x="2625224" y="0"/>
                </a:lnTo>
                <a:lnTo>
                  <a:pt x="2625224" y="2283945"/>
                </a:lnTo>
                <a:lnTo>
                  <a:pt x="0" y="2283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BBADE9AC-EBDA-4F37-AAF7-D566E47B963D}"/>
              </a:ext>
            </a:extLst>
          </p:cNvPr>
          <p:cNvSpPr txBox="1"/>
          <p:nvPr/>
        </p:nvSpPr>
        <p:spPr>
          <a:xfrm>
            <a:off x="2082800" y="2606972"/>
            <a:ext cx="7416800" cy="279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7861" lvl="1">
              <a:lnSpc>
                <a:spcPts val="2071"/>
              </a:lnSpc>
            </a:pPr>
            <a:r>
              <a:rPr lang="en-US" sz="2667" b="1">
                <a:solidFill>
                  <a:srgbClr val="3F3E3D"/>
                </a:solidFill>
                <a:latin typeface="Avenir 1"/>
                <a:ea typeface="Avenir 1"/>
                <a:cs typeface="Avenir 1"/>
                <a:sym typeface="Avenir 1"/>
              </a:rPr>
              <a:t>INLAND EMPIRE NONPROFIT LOAN FUND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884BBD-AAB5-4FC7-B5F8-BF9F7CBDC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-6915"/>
            <a:ext cx="3297237" cy="21421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72845A-09F9-4969-B98B-DD3F27156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5162" cy="2142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F8DF56-0246-4C9A-91C5-73AB2CFC85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7554" r="25416" b="1565"/>
          <a:stretch/>
        </p:blipFill>
        <p:spPr>
          <a:xfrm>
            <a:off x="6502399" y="-6915"/>
            <a:ext cx="3200401" cy="2142101"/>
          </a:xfrm>
          <a:prstGeom prst="rect">
            <a:avLst/>
          </a:prstGeom>
        </p:spPr>
      </p:pic>
      <p:sp>
        <p:nvSpPr>
          <p:cNvPr id="31" name="Rectangle 5">
            <a:extLst>
              <a:ext uri="{FF2B5EF4-FFF2-40B4-BE49-F238E27FC236}">
                <a16:creationId xmlns:a16="http://schemas.microsoft.com/office/drawing/2014/main" id="{68F1EF22-5A13-492E-A7D5-AC6709935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70" y="3226121"/>
            <a:ext cx="3287995" cy="328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33" b="1">
                <a:solidFill>
                  <a:schemeClr val="accent2">
                    <a:lumMod val="75000"/>
                  </a:schemeClr>
                </a:solidFill>
                <a:latin typeface="Avenir 1" panose="020B0604020202020204" charset="0"/>
              </a:rPr>
              <a:t>A first-of-its-kind regional investment:</a:t>
            </a:r>
            <a:r>
              <a:rPr lang="en-US" altLang="en-US" sz="2133">
                <a:solidFill>
                  <a:schemeClr val="accent2">
                    <a:lumMod val="75000"/>
                  </a:schemeClr>
                </a:solidFill>
                <a:latin typeface="Avenir 1" panose="020B0604020202020204" charset="0"/>
              </a:rPr>
              <a:t> </a:t>
            </a:r>
            <a:r>
              <a:rPr lang="en-US" altLang="en-US" sz="2133">
                <a:latin typeface="Avenir 1" panose="020B0604020202020204" charset="0"/>
              </a:rPr>
              <a:t>IECF created this fund with the City of Riverside, San Bernardino County, and the Nonprofit Finance Fund to strengthen the nonprofit backbone of the Inland Empire.</a:t>
            </a:r>
          </a:p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33">
              <a:latin typeface="Avenir 1" panose="020B060402020202020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5F92AC-A9F9-441C-81EF-216B75282290}"/>
              </a:ext>
            </a:extLst>
          </p:cNvPr>
          <p:cNvSpPr txBox="1"/>
          <p:nvPr/>
        </p:nvSpPr>
        <p:spPr>
          <a:xfrm>
            <a:off x="4241310" y="3243285"/>
            <a:ext cx="2889291" cy="2718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33" b="1">
                <a:solidFill>
                  <a:schemeClr val="accent2">
                    <a:lumMod val="75000"/>
                  </a:schemeClr>
                </a:solidFill>
                <a:latin typeface="Avenir 1" panose="020B0604020202020204" charset="0"/>
              </a:rPr>
              <a:t>Driven by nonprofit voices:</a:t>
            </a:r>
            <a:r>
              <a:rPr lang="en-US" sz="2133">
                <a:solidFill>
                  <a:schemeClr val="accent2">
                    <a:lumMod val="75000"/>
                  </a:schemeClr>
                </a:solidFill>
                <a:latin typeface="Avenir 1" panose="020B0604020202020204" charset="0"/>
              </a:rPr>
              <a:t> </a:t>
            </a:r>
            <a:r>
              <a:rPr lang="en-US" sz="2133">
                <a:latin typeface="Avenir 1" panose="020B0604020202020204" charset="0"/>
              </a:rPr>
              <a:t>Local nonprofits have long advocated for a resource like this—this fund is a direct response to what they said they needed.</a:t>
            </a:r>
            <a:endParaRPr lang="en-US" altLang="en-US" sz="2133">
              <a:latin typeface="Avenir 1" panose="020B060402020202020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66D9A4-CC27-48D0-A739-7353BFE234D3}"/>
              </a:ext>
            </a:extLst>
          </p:cNvPr>
          <p:cNvSpPr txBox="1"/>
          <p:nvPr/>
        </p:nvSpPr>
        <p:spPr>
          <a:xfrm>
            <a:off x="7701546" y="3246460"/>
            <a:ext cx="3200400" cy="2389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33" b="1">
                <a:solidFill>
                  <a:schemeClr val="accent2">
                    <a:lumMod val="75000"/>
                  </a:schemeClr>
                </a:solidFill>
                <a:latin typeface="Avenir 1" panose="020B0604020202020204" charset="0"/>
              </a:rPr>
              <a:t>Fixing a long-standing gap:</a:t>
            </a:r>
            <a:r>
              <a:rPr lang="en-US" altLang="en-US" sz="2133">
                <a:solidFill>
                  <a:schemeClr val="accent2">
                    <a:lumMod val="75000"/>
                  </a:schemeClr>
                </a:solidFill>
                <a:latin typeface="Avenir 1" panose="020B0604020202020204" charset="0"/>
              </a:rPr>
              <a:t> </a:t>
            </a:r>
            <a:r>
              <a:rPr lang="en-US" altLang="en-US" sz="2133">
                <a:latin typeface="Avenir 1" panose="020B0604020202020204" charset="0"/>
              </a:rPr>
              <a:t>Many IE community-based organizations can’t access traditional financing. This fund finally fills that gap.</a:t>
            </a:r>
          </a:p>
        </p:txBody>
      </p:sp>
      <p:sp>
        <p:nvSpPr>
          <p:cNvPr id="44" name="AutoShape 13">
            <a:extLst>
              <a:ext uri="{FF2B5EF4-FFF2-40B4-BE49-F238E27FC236}">
                <a16:creationId xmlns:a16="http://schemas.microsoft.com/office/drawing/2014/main" id="{C508A14B-1D06-4BC5-8398-D7EC058AA350}"/>
              </a:ext>
            </a:extLst>
          </p:cNvPr>
          <p:cNvSpPr/>
          <p:nvPr/>
        </p:nvSpPr>
        <p:spPr>
          <a:xfrm flipV="1">
            <a:off x="7264400" y="3350733"/>
            <a:ext cx="0" cy="2228840"/>
          </a:xfrm>
          <a:prstGeom prst="line">
            <a:avLst/>
          </a:prstGeom>
          <a:ln w="28575" cap="flat">
            <a:solidFill>
              <a:srgbClr val="F284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45" name="AutoShape 13">
            <a:extLst>
              <a:ext uri="{FF2B5EF4-FFF2-40B4-BE49-F238E27FC236}">
                <a16:creationId xmlns:a16="http://schemas.microsoft.com/office/drawing/2014/main" id="{CE284600-F71F-4B02-9A29-6DAB73031D9C}"/>
              </a:ext>
            </a:extLst>
          </p:cNvPr>
          <p:cNvSpPr/>
          <p:nvPr/>
        </p:nvSpPr>
        <p:spPr>
          <a:xfrm flipV="1">
            <a:off x="3860800" y="3350733"/>
            <a:ext cx="0" cy="2228840"/>
          </a:xfrm>
          <a:prstGeom prst="line">
            <a:avLst/>
          </a:prstGeom>
          <a:ln w="28575" cap="flat">
            <a:solidFill>
              <a:srgbClr val="F284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2A59A7A-FC34-4CDD-B199-001539E69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6129298"/>
            <a:ext cx="474122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Avenir 1" panose="020B0604020202020204" charset="0"/>
              </a:rPr>
              <a:t>Thank you </a:t>
            </a:r>
            <a:r>
              <a:rPr lang="en-US" altLang="en-US" sz="2800">
                <a:latin typeface="Avenir 1" panose="020B0604020202020204" charset="0"/>
              </a:rPr>
              <a:t>to our partners!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BCE1D-672C-A008-D877-4A56970FE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462ADFBD-F631-ACA3-B8C4-85FF6141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0883"/>
            <a:ext cx="11094720" cy="1411824"/>
          </a:xfrm>
        </p:spPr>
        <p:txBody>
          <a:bodyPr anchor="t"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kern="100">
                <a:ea typeface="Aptos" panose="020B0004020202020204" pitchFamily="34" charset="0"/>
                <a:cs typeface="Times New Roman"/>
              </a:rPr>
              <a:t>City of Riverside: Fund Investor and Loan Approval</a:t>
            </a:r>
            <a:br>
              <a:rPr lang="en-US" kern="100">
                <a:ea typeface="Aptos" panose="020B0004020202020204" pitchFamily="34" charset="0"/>
                <a:cs typeface="Times New Roman"/>
              </a:rPr>
            </a:br>
            <a:endParaRPr lang="en-US" kern="100">
              <a:effectLst/>
              <a:ea typeface="Aptos" panose="020B0004020202020204" pitchFamily="34" charset="0"/>
              <a:cs typeface="Times New Roman"/>
            </a:endParaRP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3B6D14C-6F43-37EF-D58C-F167990FA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163" y="1782707"/>
            <a:ext cx="9305673" cy="29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1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8929" y="3962400"/>
            <a:ext cx="11506200" cy="1981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000">
                <a:solidFill>
                  <a:srgbClr val="003E76"/>
                </a:solidFill>
              </a:rPr>
              <a:t>Expand Nonprofit service reach and capacity in the city;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000">
                <a:solidFill>
                  <a:srgbClr val="003E76"/>
                </a:solidFill>
              </a:rPr>
              <a:t>Allow access to larger sources of funding for facility improvements and innovation;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000">
                <a:solidFill>
                  <a:srgbClr val="003E76"/>
                </a:solidFill>
              </a:rPr>
              <a:t>Provide available and flexible financing to a “hard to lend” clientele;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000">
                <a:solidFill>
                  <a:srgbClr val="003E76"/>
                </a:solidFill>
              </a:rPr>
              <a:t>Attract other sources of capital to leverage the City’s initial investment. </a:t>
            </a:r>
          </a:p>
          <a:p>
            <a:endParaRPr lang="en-US" sz="2400" b="1" kern="1000">
              <a:solidFill>
                <a:srgbClr val="003E7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33800" y="457200"/>
            <a:ext cx="8898467" cy="1654232"/>
          </a:xfrm>
        </p:spPr>
        <p:txBody>
          <a:bodyPr/>
          <a:lstStyle/>
          <a:p>
            <a:r>
              <a:rPr lang="en-US" i="1"/>
              <a:t>Nonprofit Resiliency Fund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3E7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Authorized by the Riverside City Council on March 12, 2024.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3E7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 $2.8 million municipal investment to: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27833-B4EB-6C48-C970-1AE9CA5F7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340" y="4772025"/>
            <a:ext cx="954467" cy="9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8E31D-DA66-5676-9820-2149A046B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FBF5C4A-EF14-565C-D6A5-F88092B9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0883"/>
            <a:ext cx="11094720" cy="1411824"/>
          </a:xfrm>
        </p:spPr>
        <p:txBody>
          <a:bodyPr anchor="t"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kern="100">
                <a:ea typeface="Aptos" panose="020B0004020202020204" pitchFamily="34" charset="0"/>
                <a:cs typeface="Times New Roman"/>
              </a:rPr>
              <a:t>San Bernardino County: Fund Investor and Loan Approval</a:t>
            </a:r>
            <a:br>
              <a:rPr lang="en-US" kern="100">
                <a:ea typeface="Aptos" panose="020B0004020202020204" pitchFamily="34" charset="0"/>
                <a:cs typeface="Times New Roman"/>
              </a:rPr>
            </a:br>
            <a:endParaRPr lang="en-US" kern="100">
              <a:effectLst/>
              <a:ea typeface="Aptos" panose="020B0004020202020204" pitchFamily="34" charset="0"/>
              <a:cs typeface="Times New Roman"/>
            </a:endParaRPr>
          </a:p>
        </p:txBody>
      </p:sp>
      <p:pic>
        <p:nvPicPr>
          <p:cNvPr id="4" name="Picture 3" descr="A black and gold sign with blue text&#10;&#10;AI-generated content may be incorrect.">
            <a:extLst>
              <a:ext uri="{FF2B5EF4-FFF2-40B4-BE49-F238E27FC236}">
                <a16:creationId xmlns:a16="http://schemas.microsoft.com/office/drawing/2014/main" id="{4427AE1E-6134-9D2A-F934-05CBABDBE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361" y="1389452"/>
            <a:ext cx="7774325" cy="43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99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FF Standard Theme">
  <a:themeElements>
    <a:clrScheme name="NFF">
      <a:dk1>
        <a:srgbClr val="000000"/>
      </a:dk1>
      <a:lt1>
        <a:srgbClr val="FFFFFF"/>
      </a:lt1>
      <a:dk2>
        <a:srgbClr val="5C6F7C"/>
      </a:dk2>
      <a:lt2>
        <a:srgbClr val="FFFFFF"/>
      </a:lt2>
      <a:accent1>
        <a:srgbClr val="645AB4"/>
      </a:accent1>
      <a:accent2>
        <a:srgbClr val="F78813"/>
      </a:accent2>
      <a:accent3>
        <a:srgbClr val="5C6F7C"/>
      </a:accent3>
      <a:accent4>
        <a:srgbClr val="26BDA0"/>
      </a:accent4>
      <a:accent5>
        <a:srgbClr val="ED483A"/>
      </a:accent5>
      <a:accent6>
        <a:srgbClr val="36C9FC"/>
      </a:accent6>
      <a:hlink>
        <a:srgbClr val="F78813"/>
      </a:hlink>
      <a:folHlink>
        <a:srgbClr val="99A9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 w="25400" cap="rnd">
          <a:solidFill>
            <a:schemeClr val="accent3"/>
          </a:solidFill>
          <a:prstDash val="solid"/>
          <a:round/>
          <a:headEnd/>
          <a:tailEnd/>
        </a:ln>
        <a:effectLst/>
      </a:spPr>
      <a:bodyPr/>
      <a:lstStyle/>
    </a:lnDef>
    <a:txDef>
      <a:spPr bwMode="gray">
        <a:noFill/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t" anchorCtr="0" compatLnSpc="1">
        <a:prstTxWarp prst="textNoShape">
          <a:avLst/>
        </a:prstTxWarp>
        <a:noAutofit/>
      </a:bodyPr>
      <a:lstStyle>
        <a:defPPr marL="171450" indent="-171450">
          <a:lnSpc>
            <a:spcPct val="90000"/>
          </a:lnSpc>
          <a:spcBef>
            <a:spcPts val="1200"/>
          </a:spcBef>
          <a:buClr>
            <a:schemeClr val="accent2"/>
          </a:buClr>
          <a:buSzPct val="100000"/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FF Powerpoint Template 2020_16x9" id="{B39E114D-382D-4569-A391-DDF3F3EF883E}" vid="{E8A40CF2-1BE1-44CF-ACFE-7E922FF90D92}"/>
    </a:ext>
  </a:extLst>
</a:theme>
</file>

<file path=ppt/theme/theme2.xml><?xml version="1.0" encoding="utf-8"?>
<a:theme xmlns:a="http://schemas.openxmlformats.org/drawingml/2006/main" name="Titles">
  <a:themeElements>
    <a:clrScheme name="NFF">
      <a:dk1>
        <a:srgbClr val="000000"/>
      </a:dk1>
      <a:lt1>
        <a:srgbClr val="FFFFFF"/>
      </a:lt1>
      <a:dk2>
        <a:srgbClr val="5C6F7C"/>
      </a:dk2>
      <a:lt2>
        <a:srgbClr val="FFFFFF"/>
      </a:lt2>
      <a:accent1>
        <a:srgbClr val="645AB4"/>
      </a:accent1>
      <a:accent2>
        <a:srgbClr val="F78813"/>
      </a:accent2>
      <a:accent3>
        <a:srgbClr val="5C6F7C"/>
      </a:accent3>
      <a:accent4>
        <a:srgbClr val="26BDA0"/>
      </a:accent4>
      <a:accent5>
        <a:srgbClr val="ED483A"/>
      </a:accent5>
      <a:accent6>
        <a:srgbClr val="36C9FC"/>
      </a:accent6>
      <a:hlink>
        <a:srgbClr val="F78813"/>
      </a:hlink>
      <a:folHlink>
        <a:srgbClr val="99A9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 w="25400" cap="rnd">
          <a:solidFill>
            <a:schemeClr val="accent3"/>
          </a:solidFill>
          <a:prstDash val="solid"/>
          <a:round/>
          <a:headEnd/>
          <a:tailEnd/>
        </a:ln>
        <a:effectLst/>
      </a:spPr>
      <a:bodyPr/>
      <a:lstStyle/>
    </a:lnDef>
    <a:txDef>
      <a:spPr bwMode="gray">
        <a:noFill/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t" anchorCtr="0" compatLnSpc="1">
        <a:prstTxWarp prst="textNoShape">
          <a:avLst/>
        </a:prstTxWarp>
        <a:noAutofit/>
      </a:bodyPr>
      <a:lstStyle>
        <a:defPPr marL="171450" indent="-171450">
          <a:lnSpc>
            <a:spcPct val="90000"/>
          </a:lnSpc>
          <a:spcBef>
            <a:spcPts val="1200"/>
          </a:spcBef>
          <a:buClr>
            <a:schemeClr val="accent2"/>
          </a:buClr>
          <a:buSzPct val="100000"/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FF Powerpoint Template 2020_16x9" id="{B39E114D-382D-4569-A391-DDF3F3EF883E}" vid="{34AF91DC-130C-4C94-BCF9-BB1EA4F36E3B}"/>
    </a:ext>
  </a:extLst>
</a:theme>
</file>

<file path=ppt/theme/theme3.xml><?xml version="1.0" encoding="utf-8"?>
<a:theme xmlns:a="http://schemas.openxmlformats.org/drawingml/2006/main" name="Section Dividers">
  <a:themeElements>
    <a:clrScheme name="NFF">
      <a:dk1>
        <a:srgbClr val="000000"/>
      </a:dk1>
      <a:lt1>
        <a:srgbClr val="FFFFFF"/>
      </a:lt1>
      <a:dk2>
        <a:srgbClr val="5C6F7C"/>
      </a:dk2>
      <a:lt2>
        <a:srgbClr val="FFFFFF"/>
      </a:lt2>
      <a:accent1>
        <a:srgbClr val="645AB4"/>
      </a:accent1>
      <a:accent2>
        <a:srgbClr val="F78813"/>
      </a:accent2>
      <a:accent3>
        <a:srgbClr val="5C6F7C"/>
      </a:accent3>
      <a:accent4>
        <a:srgbClr val="26BDA0"/>
      </a:accent4>
      <a:accent5>
        <a:srgbClr val="ED483A"/>
      </a:accent5>
      <a:accent6>
        <a:srgbClr val="36C9FC"/>
      </a:accent6>
      <a:hlink>
        <a:srgbClr val="F78813"/>
      </a:hlink>
      <a:folHlink>
        <a:srgbClr val="99A9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 w="25400" cap="rnd">
          <a:solidFill>
            <a:schemeClr val="accent3"/>
          </a:solidFill>
          <a:prstDash val="solid"/>
          <a:round/>
          <a:headEnd/>
          <a:tailEnd/>
        </a:ln>
        <a:effectLst/>
      </a:spPr>
      <a:bodyPr/>
      <a:lstStyle/>
    </a:lnDef>
    <a:txDef>
      <a:spPr bwMode="gray">
        <a:noFill/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t" anchorCtr="0" compatLnSpc="1">
        <a:prstTxWarp prst="textNoShape">
          <a:avLst/>
        </a:prstTxWarp>
        <a:noAutofit/>
      </a:bodyPr>
      <a:lstStyle>
        <a:defPPr marL="171450" indent="-171450">
          <a:lnSpc>
            <a:spcPct val="90000"/>
          </a:lnSpc>
          <a:spcBef>
            <a:spcPts val="1200"/>
          </a:spcBef>
          <a:buClr>
            <a:schemeClr val="accent2"/>
          </a:buClr>
          <a:buSzPct val="100000"/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FF Powerpoint Template 2020_16x9" id="{B39E114D-382D-4569-A391-DDF3F3EF883E}" vid="{FE07F6EC-F3E0-4C9A-BFDE-3A8374646589}"/>
    </a:ext>
  </a:extLst>
</a:theme>
</file>

<file path=ppt/theme/theme4.xml><?xml version="1.0" encoding="utf-8"?>
<a:theme xmlns:a="http://schemas.openxmlformats.org/drawingml/2006/main" name="Quotes">
  <a:themeElements>
    <a:clrScheme name="NFF">
      <a:dk1>
        <a:srgbClr val="000000"/>
      </a:dk1>
      <a:lt1>
        <a:srgbClr val="FFFFFF"/>
      </a:lt1>
      <a:dk2>
        <a:srgbClr val="5C6F7C"/>
      </a:dk2>
      <a:lt2>
        <a:srgbClr val="FFFFFF"/>
      </a:lt2>
      <a:accent1>
        <a:srgbClr val="645AB4"/>
      </a:accent1>
      <a:accent2>
        <a:srgbClr val="F78813"/>
      </a:accent2>
      <a:accent3>
        <a:srgbClr val="5C6F7C"/>
      </a:accent3>
      <a:accent4>
        <a:srgbClr val="26BDA0"/>
      </a:accent4>
      <a:accent5>
        <a:srgbClr val="ED483A"/>
      </a:accent5>
      <a:accent6>
        <a:srgbClr val="36C9FC"/>
      </a:accent6>
      <a:hlink>
        <a:srgbClr val="F78813"/>
      </a:hlink>
      <a:folHlink>
        <a:srgbClr val="99A9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 w="25400" cap="rnd">
          <a:solidFill>
            <a:schemeClr val="accent3"/>
          </a:solidFill>
          <a:prstDash val="solid"/>
          <a:round/>
          <a:headEnd/>
          <a:tailEnd/>
        </a:ln>
        <a:effectLst/>
      </a:spPr>
      <a:bodyPr/>
      <a:lstStyle/>
    </a:lnDef>
    <a:txDef>
      <a:spPr bwMode="gray">
        <a:noFill/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t" anchorCtr="0" compatLnSpc="1">
        <a:prstTxWarp prst="textNoShape">
          <a:avLst/>
        </a:prstTxWarp>
        <a:noAutofit/>
      </a:bodyPr>
      <a:lstStyle>
        <a:defPPr marL="171450" indent="-171450">
          <a:lnSpc>
            <a:spcPct val="90000"/>
          </a:lnSpc>
          <a:spcBef>
            <a:spcPts val="1200"/>
          </a:spcBef>
          <a:buClr>
            <a:schemeClr val="accent2"/>
          </a:buClr>
          <a:buSzPct val="100000"/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FF Powerpoint Template 2020_16x9" id="{B39E114D-382D-4569-A391-DDF3F3EF883E}" vid="{2E35F729-E514-4741-AB1F-485C3C64A70B}"/>
    </a:ext>
  </a:extLst>
</a:theme>
</file>

<file path=ppt/theme/theme5.xml><?xml version="1.0" encoding="utf-8"?>
<a:theme xmlns:a="http://schemas.openxmlformats.org/drawingml/2006/main" name="Closing">
  <a:themeElements>
    <a:clrScheme name="NFF">
      <a:dk1>
        <a:srgbClr val="000000"/>
      </a:dk1>
      <a:lt1>
        <a:srgbClr val="FFFFFF"/>
      </a:lt1>
      <a:dk2>
        <a:srgbClr val="5C6F7C"/>
      </a:dk2>
      <a:lt2>
        <a:srgbClr val="FFFFFF"/>
      </a:lt2>
      <a:accent1>
        <a:srgbClr val="645AB4"/>
      </a:accent1>
      <a:accent2>
        <a:srgbClr val="F78813"/>
      </a:accent2>
      <a:accent3>
        <a:srgbClr val="5C6F7C"/>
      </a:accent3>
      <a:accent4>
        <a:srgbClr val="26BDA0"/>
      </a:accent4>
      <a:accent5>
        <a:srgbClr val="ED483A"/>
      </a:accent5>
      <a:accent6>
        <a:srgbClr val="36C9FC"/>
      </a:accent6>
      <a:hlink>
        <a:srgbClr val="F78813"/>
      </a:hlink>
      <a:folHlink>
        <a:srgbClr val="99A9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 w="25400" cap="rnd">
          <a:solidFill>
            <a:schemeClr val="accent3"/>
          </a:solidFill>
          <a:prstDash val="solid"/>
          <a:round/>
          <a:headEnd/>
          <a:tailEnd/>
        </a:ln>
        <a:effectLst/>
      </a:spPr>
      <a:bodyPr/>
      <a:lstStyle/>
    </a:lnDef>
    <a:txDef>
      <a:spPr bwMode="gray">
        <a:noFill/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t" anchorCtr="0" compatLnSpc="1">
        <a:prstTxWarp prst="textNoShape">
          <a:avLst/>
        </a:prstTxWarp>
        <a:noAutofit/>
      </a:bodyPr>
      <a:lstStyle>
        <a:defPPr marL="171450" indent="-171450">
          <a:lnSpc>
            <a:spcPct val="90000"/>
          </a:lnSpc>
          <a:spcBef>
            <a:spcPts val="1200"/>
          </a:spcBef>
          <a:buClr>
            <a:schemeClr val="accent2"/>
          </a:buClr>
          <a:buSzPct val="100000"/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FF Powerpoint Template 2020_16x9" id="{B39E114D-382D-4569-A391-DDF3F3EF883E}" vid="{99D75B57-075D-40CB-BABD-F5663A71B0BA}"/>
    </a:ext>
  </a:extLst>
</a:theme>
</file>

<file path=ppt/theme/theme6.xml><?xml version="1.0" encoding="utf-8"?>
<a:theme xmlns:a="http://schemas.openxmlformats.org/drawingml/2006/main" name="Office Theme">
  <a:themeElements>
    <a:clrScheme name="NFF">
      <a:dk1>
        <a:srgbClr val="000000"/>
      </a:dk1>
      <a:lt1>
        <a:srgbClr val="FFFFFF"/>
      </a:lt1>
      <a:dk2>
        <a:srgbClr val="5C6F7C"/>
      </a:dk2>
      <a:lt2>
        <a:srgbClr val="FFFFFF"/>
      </a:lt2>
      <a:accent1>
        <a:srgbClr val="645AB4"/>
      </a:accent1>
      <a:accent2>
        <a:srgbClr val="F78813"/>
      </a:accent2>
      <a:accent3>
        <a:srgbClr val="5C6F7C"/>
      </a:accent3>
      <a:accent4>
        <a:srgbClr val="26BDA0"/>
      </a:accent4>
      <a:accent5>
        <a:srgbClr val="ED483A"/>
      </a:accent5>
      <a:accent6>
        <a:srgbClr val="36C9FC"/>
      </a:accent6>
      <a:hlink>
        <a:srgbClr val="F78813"/>
      </a:hlink>
      <a:folHlink>
        <a:srgbClr val="99A9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NFF">
      <a:dk1>
        <a:srgbClr val="000000"/>
      </a:dk1>
      <a:lt1>
        <a:srgbClr val="FFFFFF"/>
      </a:lt1>
      <a:dk2>
        <a:srgbClr val="5C6F7C"/>
      </a:dk2>
      <a:lt2>
        <a:srgbClr val="FFFFFF"/>
      </a:lt2>
      <a:accent1>
        <a:srgbClr val="645AB4"/>
      </a:accent1>
      <a:accent2>
        <a:srgbClr val="F78813"/>
      </a:accent2>
      <a:accent3>
        <a:srgbClr val="5C6F7C"/>
      </a:accent3>
      <a:accent4>
        <a:srgbClr val="26BDA0"/>
      </a:accent4>
      <a:accent5>
        <a:srgbClr val="ED483A"/>
      </a:accent5>
      <a:accent6>
        <a:srgbClr val="36C9FC"/>
      </a:accent6>
      <a:hlink>
        <a:srgbClr val="F78813"/>
      </a:hlink>
      <a:folHlink>
        <a:srgbClr val="99A9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34F7A36A01649A91F1C907F003B60" ma:contentTypeVersion="12" ma:contentTypeDescription="Create a new document." ma:contentTypeScope="" ma:versionID="7d2b15cd3bc52156def78122bb75bff1">
  <xsd:schema xmlns:xsd="http://www.w3.org/2001/XMLSchema" xmlns:xs="http://www.w3.org/2001/XMLSchema" xmlns:p="http://schemas.microsoft.com/office/2006/metadata/properties" xmlns:ns2="d63ef1f5-e85e-4fd6-836c-4770ca126bc2" xmlns:ns3="bc2b54ec-72ca-4a6a-9c92-6bf512e8ab3a" targetNamespace="http://schemas.microsoft.com/office/2006/metadata/properties" ma:root="true" ma:fieldsID="1ca30881e2fd9d38aae2e1849f015fea" ns2:_="" ns3:_="">
    <xsd:import namespace="d63ef1f5-e85e-4fd6-836c-4770ca126bc2"/>
    <xsd:import namespace="bc2b54ec-72ca-4a6a-9c92-6bf512e8ab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ef1f5-e85e-4fd6-836c-4770ca126b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b54ec-72ca-4a6a-9c92-6bf512e8ab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C39830-48EB-4EE4-8498-67E764C002F8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bc2b54ec-72ca-4a6a-9c92-6bf512e8ab3a"/>
    <ds:schemaRef ds:uri="d63ef1f5-e85e-4fd6-836c-4770ca126bc2"/>
  </ds:schemaRefs>
</ds:datastoreItem>
</file>

<file path=customXml/itemProps2.xml><?xml version="1.0" encoding="utf-8"?>
<ds:datastoreItem xmlns:ds="http://schemas.openxmlformats.org/officeDocument/2006/customXml" ds:itemID="{93E7F5C6-789C-42B4-B8E0-8EDCAFD961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17BA74-50D2-4615-A4B2-170AC3FE21D4}">
  <ds:schemaRefs>
    <ds:schemaRef ds:uri="bc2b54ec-72ca-4a6a-9c92-6bf512e8ab3a"/>
    <ds:schemaRef ds:uri="d63ef1f5-e85e-4fd6-836c-4770ca126b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NFF Powerpoint Template 2021_16x9</Template>
  <TotalTime>9753</TotalTime>
  <Words>1048</Words>
  <Application>Microsoft Office PowerPoint</Application>
  <PresentationFormat>Widescreen</PresentationFormat>
  <Paragraphs>237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Aptos</vt:lpstr>
      <vt:lpstr>Arial</vt:lpstr>
      <vt:lpstr>Arial Narrow</vt:lpstr>
      <vt:lpstr>Arial,Sans-Serif</vt:lpstr>
      <vt:lpstr>Avenir 1</vt:lpstr>
      <vt:lpstr>Calibri</vt:lpstr>
      <vt:lpstr>Century Gothic</vt:lpstr>
      <vt:lpstr>Courier New</vt:lpstr>
      <vt:lpstr>Times New Roman</vt:lpstr>
      <vt:lpstr>Wingdings</vt:lpstr>
      <vt:lpstr>NFF Standard Theme</vt:lpstr>
      <vt:lpstr>Titles</vt:lpstr>
      <vt:lpstr>Section Dividers</vt:lpstr>
      <vt:lpstr>Quotes</vt:lpstr>
      <vt:lpstr>Closing</vt:lpstr>
      <vt:lpstr>PowerPoint Presentation</vt:lpstr>
      <vt:lpstr>Agenda for Today’s Meeting</vt:lpstr>
      <vt:lpstr>Introductions</vt:lpstr>
      <vt:lpstr>Nonprofit Finance Fund (NFF)</vt:lpstr>
      <vt:lpstr>Inland Empire Community Foundation- Fund Administrator </vt:lpstr>
      <vt:lpstr>PowerPoint Presentation</vt:lpstr>
      <vt:lpstr>City of Riverside: Fund Investor and Loan Approval </vt:lpstr>
      <vt:lpstr>Nonprofit Resiliency Fund</vt:lpstr>
      <vt:lpstr>San Bernardino County: Fund Investor and Loan Approval </vt:lpstr>
      <vt:lpstr>PowerPoint Presentation</vt:lpstr>
      <vt:lpstr>Debt 101</vt:lpstr>
      <vt:lpstr>Debt 101: Why Nonprofits Borrow   </vt:lpstr>
      <vt:lpstr>Debt 101: How to Decide if Debt is the Right Solution for your Nonprofit</vt:lpstr>
      <vt:lpstr>Loan Program Overview</vt:lpstr>
      <vt:lpstr>Types of Loans Available </vt:lpstr>
      <vt:lpstr>Loan Terms &amp; Eligibility Criteria: San Bernardino County </vt:lpstr>
      <vt:lpstr>Loan Terms &amp; Eligibility Criteria: City of Riverside </vt:lpstr>
      <vt:lpstr>Fund Application Process &amp; Timeline</vt:lpstr>
      <vt:lpstr>Loan Fund Application Process </vt:lpstr>
      <vt:lpstr>Loan Fund Online Borrower Assessment Survey &amp; Online Application Links </vt:lpstr>
      <vt:lpstr>Document Collection </vt:lpstr>
      <vt:lpstr>Fund Application Timeline-  Important Dates to Know</vt:lpstr>
      <vt:lpstr>Questions about the Loan Fund ? </vt:lpstr>
    </vt:vector>
  </TitlesOfParts>
  <Company>Nonprofit Finance Fune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1</dc:title>
  <dc:subject/>
  <dc:creator>Fernandes, Nat</dc:creator>
  <dc:description/>
  <cp:lastModifiedBy>Fortune, Dominique</cp:lastModifiedBy>
  <cp:revision>131</cp:revision>
  <cp:lastPrinted>2017-11-29T15:35:51Z</cp:lastPrinted>
  <dcterms:created xsi:type="dcterms:W3CDTF">2021-08-19T14:05:24Z</dcterms:created>
  <dcterms:modified xsi:type="dcterms:W3CDTF">2026-01-13T01:20:11Z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BD1316AA-ADAB-409D-BAE3-6BC0F6AF696D</vt:lpwstr>
  </property>
  <property fmtid="{D5CDD505-2E9C-101B-9397-08002B2CF9AE}" pid="3" name="ArticulatePath">
    <vt:lpwstr>Template-Template_v2007-10_2Dcharts_FLAT BOX_111213_445pm</vt:lpwstr>
  </property>
  <property fmtid="{D5CDD505-2E9C-101B-9397-08002B2CF9AE}" pid="4" name="ContentTypeId">
    <vt:lpwstr>0x010100D9B34F7A36A01649A91F1C907F003B60</vt:lpwstr>
  </property>
</Properties>
</file>